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83" r:id="rId18"/>
    <p:sldId id="275" r:id="rId19"/>
    <p:sldId id="276" r:id="rId20"/>
    <p:sldId id="277" r:id="rId21"/>
    <p:sldId id="270" r:id="rId22"/>
    <p:sldId id="272" r:id="rId23"/>
    <p:sldId id="273" r:id="rId24"/>
    <p:sldId id="274" r:id="rId25"/>
    <p:sldId id="271" r:id="rId26"/>
  </p:sldIdLst>
  <p:sldSz cx="9144000" cy="6858000" type="screen4x3"/>
  <p:notesSz cx="9926638" cy="679767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.silva\Desktop\Reuni&#245;es%20Comit&#234;%20de%20Investimento\2020-05\Extratos%20Consolidados%20-%20Maio%2012%20mes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0511931470499"/>
          <c:y val="0.113954806835669"/>
          <c:w val="0.81284927595349799"/>
          <c:h val="0.57098890418725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Patronal 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976902.85</c:v>
                </c:pt>
                <c:pt idx="1">
                  <c:v>1024010.45</c:v>
                </c:pt>
                <c:pt idx="2">
                  <c:v>1059575.0900000001</c:v>
                </c:pt>
                <c:pt idx="3">
                  <c:v>998070.48</c:v>
                </c:pt>
                <c:pt idx="4">
                  <c:v>4058558.87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Déficit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1599258.77</c:v>
                </c:pt>
                <c:pt idx="1">
                  <c:v>1745940.95</c:v>
                </c:pt>
                <c:pt idx="2">
                  <c:v>1806553.07</c:v>
                </c:pt>
                <c:pt idx="3">
                  <c:v>1701730.96</c:v>
                </c:pt>
                <c:pt idx="4">
                  <c:v>6853483.75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Servidor</c:v>
                </c:pt>
              </c:strCache>
            </c:strRef>
          </c:tx>
          <c:spPr>
            <a:gradFill>
              <a:gsLst>
                <a:gs pos="0">
                  <a:srgbClr val="779637"/>
                </a:gs>
                <a:gs pos="100000">
                  <a:srgbClr val="9BC348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823191.39</c:v>
                </c:pt>
                <c:pt idx="1">
                  <c:v>858547.19999999995</c:v>
                </c:pt>
                <c:pt idx="2">
                  <c:v>888352.98</c:v>
                </c:pt>
                <c:pt idx="3">
                  <c:v>836785.52</c:v>
                </c:pt>
                <c:pt idx="4">
                  <c:v>3406877.09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137075536"/>
        <c:axId val="137082984"/>
      </c:barChart>
      <c:catAx>
        <c:axId val="13707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137082984"/>
        <c:crosses val="autoZero"/>
        <c:auto val="1"/>
        <c:lblAlgn val="ctr"/>
        <c:lblOffset val="100"/>
        <c:noMultiLvlLbl val="0"/>
      </c:catAx>
      <c:valAx>
        <c:axId val="137082984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137075536"/>
        <c:crosses val="autoZero"/>
        <c:crossBetween val="midCat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80765384965"/>
          <c:y val="7.78460219968576E-3"/>
          <c:w val="0.86451231706208498"/>
          <c:h val="0.832095414940723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TOTAL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0</c:v>
                </c:pt>
                <c:pt idx="1">
                  <c:v>3411.92</c:v>
                </c:pt>
                <c:pt idx="2">
                  <c:v>0</c:v>
                </c:pt>
                <c:pt idx="3">
                  <c:v>0</c:v>
                </c:pt>
                <c:pt idx="4">
                  <c:v>3411.92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5119856"/>
        <c:axId val="275121424"/>
      </c:barChart>
      <c:catAx>
        <c:axId val="27511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5121424"/>
        <c:crosses val="autoZero"/>
        <c:auto val="1"/>
        <c:lblAlgn val="ctr"/>
        <c:lblOffset val="100"/>
        <c:noMultiLvlLbl val="0"/>
      </c:catAx>
      <c:valAx>
        <c:axId val="275121424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5119856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 rtl="0"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51937628984201"/>
          <c:y val="4.0496114763897202E-2"/>
          <c:w val="0.86448062371015799"/>
          <c:h val="0.832038254632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TOTAL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23798.23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23798.23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5123384"/>
        <c:axId val="275120640"/>
      </c:barChart>
      <c:catAx>
        <c:axId val="275123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5120640"/>
        <c:crosses val="autoZero"/>
        <c:auto val="1"/>
        <c:lblAlgn val="ctr"/>
        <c:lblOffset val="100"/>
        <c:noMultiLvlLbl val="0"/>
      </c:catAx>
      <c:valAx>
        <c:axId val="275120640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5123384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 rtl="0"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63637140537499"/>
          <c:y val="2.5553914327917301E-2"/>
          <c:w val="0.83032089903003903"/>
          <c:h val="0.749926144756277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Teto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662755.061666667</c:v>
                </c:pt>
                <c:pt idx="1">
                  <c:v>662755.061666667</c:v>
                </c:pt>
                <c:pt idx="2">
                  <c:v>662755.061666667</c:v>
                </c:pt>
                <c:pt idx="3">
                  <c:v>662755.061666667</c:v>
                </c:pt>
                <c:pt idx="4">
                  <c:v>7953060.7400000002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Desp. Adm.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243126.99</c:v>
                </c:pt>
                <c:pt idx="1">
                  <c:v>259778.48</c:v>
                </c:pt>
                <c:pt idx="2">
                  <c:v>254535.43</c:v>
                </c:pt>
                <c:pt idx="3">
                  <c:v>241245.31</c:v>
                </c:pt>
                <c:pt idx="4">
                  <c:v>998686.21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5124168"/>
        <c:axId val="275124560"/>
      </c:barChart>
      <c:catAx>
        <c:axId val="275124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5124560"/>
        <c:crosses val="autoZero"/>
        <c:auto val="1"/>
        <c:lblAlgn val="ctr"/>
        <c:lblOffset val="100"/>
        <c:noMultiLvlLbl val="0"/>
      </c:catAx>
      <c:valAx>
        <c:axId val="275124560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512416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 rtl="0"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 formatCode="_-&quot;R$&quot;\ * #,###.##000_-;\-&quot;R$&quot;\ * #,###.##000_-;_-&quot;R$&quot;\ * &quot;-&quot;??_-;_-@_-">
                  <c:v>2628.82</c:v>
                </c:pt>
                <c:pt idx="1">
                  <c:v>2804.08</c:v>
                </c:pt>
                <c:pt idx="2" formatCode="_-&quot;R$&quot;\ * #,###.##000_-;\-&quot;R$&quot;\ * #,###.##000_-;_-&quot;R$&quot;\ * &quot;-&quot;??_-;_-@_-">
                  <c:v>2360.73</c:v>
                </c:pt>
                <c:pt idx="3" formatCode="_-&quot;R$&quot;\ * #,###.##000_-;\-&quot;R$&quot;\ * #,###.##000_-;_-&quot;R$&quot;\ * &quot;-&quot;??_-;_-@_-">
                  <c:v>2626.65</c:v>
                </c:pt>
                <c:pt idx="4" formatCode="_-&quot;R$&quot;\ * #,###.##000_-;\-&quot;R$&quot;\ * #,###.##000_-;_-&quot;R$&quot;\ * &quot;-&quot;??_-;_-@_-">
                  <c:v>10420.280000000001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8793664"/>
        <c:axId val="138794840"/>
      </c:barChart>
      <c:catAx>
        <c:axId val="1387936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794840"/>
        <c:crosses val="autoZero"/>
        <c:auto val="1"/>
        <c:lblAlgn val="ctr"/>
        <c:lblOffset val="100"/>
        <c:noMultiLvlLbl val="0"/>
      </c:catAx>
      <c:valAx>
        <c:axId val="138794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7936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pt-BR" sz="1400" b="1" i="0" u="none" strike="noStrike" kern="1200" cap="none" baseline="0">
                <a:ln>
                  <a:noFill/>
                </a:ln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>
                <a:ln>
                  <a:noFill/>
                </a:ln>
              </a:rPr>
              <a:t>Rentabilidade Acumulada - Fundos de Investimento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 defTabSz="914400">
            <a:defRPr lang="pt-BR" sz="1400" b="1" i="0" u="none" strike="noStrike" kern="1200" cap="none" baseline="0">
              <a:ln>
                <a:noFill/>
              </a:ln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7.4261640695560099E-2"/>
          <c:y val="0.15788344994984299"/>
          <c:w val="0.86018915961062203"/>
          <c:h val="0.58284175429597296"/>
        </c:manualLayout>
      </c:layout>
      <c:lineChart>
        <c:grouping val="standard"/>
        <c:varyColors val="0"/>
        <c:ser>
          <c:idx val="0"/>
          <c:order val="0"/>
          <c:tx>
            <c:strRef>
              <c:f>'[Extratos Consolidados - Maio 12 meses.xlsx]Acumulado 12 meses abril 2020'!$B$4</c:f>
              <c:strCache>
                <c:ptCount val="1"/>
                <c:pt idx="0">
                  <c:v>Fundos Líquidos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'[Extratos Consolidados - Maio 12 meses.xlsx]Acumulado 12 meses abril 2020'!$C$3:$O$3</c:f>
              <c:strCache>
                <c:ptCount val="13"/>
                <c:pt idx="0">
                  <c:v>30/04/2019</c:v>
                </c:pt>
                <c:pt idx="1">
                  <c:v>Maio</c:v>
                </c:pt>
                <c:pt idx="2">
                  <c:v>Junho</c:v>
                </c:pt>
                <c:pt idx="3">
                  <c:v>Julho</c:v>
                </c:pt>
                <c:pt idx="4">
                  <c:v>Agosto</c:v>
                </c:pt>
                <c:pt idx="5">
                  <c:v>Setembro</c:v>
                </c:pt>
                <c:pt idx="6">
                  <c:v>Outubro</c:v>
                </c:pt>
                <c:pt idx="7">
                  <c:v>Novembro</c:v>
                </c:pt>
                <c:pt idx="8">
                  <c:v>Dezembro</c:v>
                </c:pt>
                <c:pt idx="9">
                  <c:v>Janeiro</c:v>
                </c:pt>
                <c:pt idx="10">
                  <c:v>Fevereiro</c:v>
                </c:pt>
                <c:pt idx="11">
                  <c:v>Março</c:v>
                </c:pt>
                <c:pt idx="12">
                  <c:v>Abril</c:v>
                </c:pt>
              </c:strCache>
            </c:strRef>
          </c:cat>
          <c:val>
            <c:numRef>
              <c:f>'[Extratos Consolidados - Maio 12 meses.xlsx]Acumulado 12 meses abril 2020'!$C$4:$O$4</c:f>
              <c:numCache>
                <c:formatCode>0.00%</c:formatCode>
                <c:ptCount val="13"/>
                <c:pt idx="0" formatCode="General">
                  <c:v>0</c:v>
                </c:pt>
                <c:pt idx="1">
                  <c:v>2.5600000000000001E-2</c:v>
                </c:pt>
                <c:pt idx="2">
                  <c:v>5.2675840000000002E-2</c:v>
                </c:pt>
                <c:pt idx="3">
                  <c:v>6.3307865984000095E-2</c:v>
                </c:pt>
                <c:pt idx="4">
                  <c:v>6.2669881264409505E-2</c:v>
                </c:pt>
                <c:pt idx="5">
                  <c:v>8.4773414794709206E-2</c:v>
                </c:pt>
                <c:pt idx="6">
                  <c:v>0.10939777131054899</c:v>
                </c:pt>
                <c:pt idx="7">
                  <c:v>9.9967890254409705E-2</c:v>
                </c:pt>
                <c:pt idx="8">
                  <c:v>0.12966702329127899</c:v>
                </c:pt>
                <c:pt idx="9">
                  <c:v>0.13135713802792201</c:v>
                </c:pt>
                <c:pt idx="10">
                  <c:v>0.11393055359618399</c:v>
                </c:pt>
                <c:pt idx="11">
                  <c:v>1.6029105020980399E-3</c:v>
                </c:pt>
                <c:pt idx="12">
                  <c:v>2.8752358994168101E-2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'[Extratos Consolidados - Maio 12 meses.xlsx]Acumulado 12 meses abril 2020'!$B$5</c:f>
              <c:strCache>
                <c:ptCount val="1"/>
                <c:pt idx="0">
                  <c:v>Fundos Ilíquidos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'[Extratos Consolidados - Maio 12 meses.xlsx]Acumulado 12 meses abril 2020'!$C$3:$O$3</c:f>
              <c:strCache>
                <c:ptCount val="13"/>
                <c:pt idx="0">
                  <c:v>30/04/2019</c:v>
                </c:pt>
                <c:pt idx="1">
                  <c:v>Maio</c:v>
                </c:pt>
                <c:pt idx="2">
                  <c:v>Junho</c:v>
                </c:pt>
                <c:pt idx="3">
                  <c:v>Julho</c:v>
                </c:pt>
                <c:pt idx="4">
                  <c:v>Agosto</c:v>
                </c:pt>
                <c:pt idx="5">
                  <c:v>Setembro</c:v>
                </c:pt>
                <c:pt idx="6">
                  <c:v>Outubro</c:v>
                </c:pt>
                <c:pt idx="7">
                  <c:v>Novembro</c:v>
                </c:pt>
                <c:pt idx="8">
                  <c:v>Dezembro</c:v>
                </c:pt>
                <c:pt idx="9">
                  <c:v>Janeiro</c:v>
                </c:pt>
                <c:pt idx="10">
                  <c:v>Fevereiro</c:v>
                </c:pt>
                <c:pt idx="11">
                  <c:v>Março</c:v>
                </c:pt>
                <c:pt idx="12">
                  <c:v>Abril</c:v>
                </c:pt>
              </c:strCache>
            </c:strRef>
          </c:cat>
          <c:val>
            <c:numRef>
              <c:f>'[Extratos Consolidados - Maio 12 meses.xlsx]Acumulado 12 meses abril 2020'!$C$5:$O$5</c:f>
              <c:numCache>
                <c:formatCode>0.00%</c:formatCode>
                <c:ptCount val="13"/>
                <c:pt idx="0" formatCode="General">
                  <c:v>0</c:v>
                </c:pt>
                <c:pt idx="1">
                  <c:v>5.1999999999999998E-3</c:v>
                </c:pt>
                <c:pt idx="2">
                  <c:v>-4.13407599999999E-2</c:v>
                </c:pt>
                <c:pt idx="3">
                  <c:v>-4.1149028151999799E-2</c:v>
                </c:pt>
                <c:pt idx="4">
                  <c:v>-0.10366611151648999</c:v>
                </c:pt>
                <c:pt idx="5">
                  <c:v>-0.100887476462191</c:v>
                </c:pt>
                <c:pt idx="6">
                  <c:v>-9.7470848872746804E-2</c:v>
                </c:pt>
                <c:pt idx="7">
                  <c:v>-0.149817539638127</c:v>
                </c:pt>
                <c:pt idx="8">
                  <c:v>-0.14930743016191</c:v>
                </c:pt>
                <c:pt idx="9">
                  <c:v>-0.15124911457566401</c:v>
                </c:pt>
                <c:pt idx="10">
                  <c:v>-0.161191526870683</c:v>
                </c:pt>
                <c:pt idx="11">
                  <c:v>-0.25617652075090103</c:v>
                </c:pt>
                <c:pt idx="12">
                  <c:v>-0.25915999672616902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'[Extratos Consolidados - Maio 12 meses.xlsx]Acumulado 12 meses abril 2020'!$B$6</c:f>
              <c:strCache>
                <c:ptCount val="1"/>
                <c:pt idx="0">
                  <c:v>Carteira Total</c:v>
                </c:pt>
              </c:strCache>
            </c:strRef>
          </c:tx>
          <c:spPr>
            <a:ln w="22225" cap="rnd">
              <a:solidFill>
                <a:schemeClr val="accent3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'[Extratos Consolidados - Maio 12 meses.xlsx]Acumulado 12 meses abril 2020'!$C$3:$O$3</c:f>
              <c:strCache>
                <c:ptCount val="13"/>
                <c:pt idx="0">
                  <c:v>30/04/2019</c:v>
                </c:pt>
                <c:pt idx="1">
                  <c:v>Maio</c:v>
                </c:pt>
                <c:pt idx="2">
                  <c:v>Junho</c:v>
                </c:pt>
                <c:pt idx="3">
                  <c:v>Julho</c:v>
                </c:pt>
                <c:pt idx="4">
                  <c:v>Agosto</c:v>
                </c:pt>
                <c:pt idx="5">
                  <c:v>Setembro</c:v>
                </c:pt>
                <c:pt idx="6">
                  <c:v>Outubro</c:v>
                </c:pt>
                <c:pt idx="7">
                  <c:v>Novembro</c:v>
                </c:pt>
                <c:pt idx="8">
                  <c:v>Dezembro</c:v>
                </c:pt>
                <c:pt idx="9">
                  <c:v>Janeiro</c:v>
                </c:pt>
                <c:pt idx="10">
                  <c:v>Fevereiro</c:v>
                </c:pt>
                <c:pt idx="11">
                  <c:v>Março</c:v>
                </c:pt>
                <c:pt idx="12">
                  <c:v>Abril</c:v>
                </c:pt>
              </c:strCache>
            </c:strRef>
          </c:cat>
          <c:val>
            <c:numRef>
              <c:f>'[Extratos Consolidados - Maio 12 meses.xlsx]Acumulado 12 meses abril 2020'!$C$6:$O$6</c:f>
              <c:numCache>
                <c:formatCode>0.00%</c:formatCode>
                <c:ptCount val="13"/>
                <c:pt idx="0" formatCode="General">
                  <c:v>0</c:v>
                </c:pt>
                <c:pt idx="1">
                  <c:v>1.84E-2</c:v>
                </c:pt>
                <c:pt idx="2">
                  <c:v>1.9520240000000098E-2</c:v>
                </c:pt>
                <c:pt idx="3">
                  <c:v>2.6452977631999899E-2</c:v>
                </c:pt>
                <c:pt idx="4">
                  <c:v>3.9736574218591798E-3</c:v>
                </c:pt>
                <c:pt idx="5">
                  <c:v>1.92340570146716E-2</c:v>
                </c:pt>
                <c:pt idx="6">
                  <c:v>3.6357189172518102E-2</c:v>
                </c:pt>
                <c:pt idx="7">
                  <c:v>1.2106430945881199E-2</c:v>
                </c:pt>
                <c:pt idx="8">
                  <c:v>3.1538874420042197E-2</c:v>
                </c:pt>
                <c:pt idx="9">
                  <c:v>3.1990599401814597E-2</c:v>
                </c:pt>
                <c:pt idx="10">
                  <c:v>1.71495042099967E-2</c:v>
                </c:pt>
                <c:pt idx="11">
                  <c:v>-8.8919863238526006E-2</c:v>
                </c:pt>
                <c:pt idx="12">
                  <c:v>-7.20047494194124E-2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'[Extratos Consolidados - Maio 12 meses.xlsx]Acumulado 12 meses abril 2020'!$B$7</c:f>
              <c:strCache>
                <c:ptCount val="1"/>
                <c:pt idx="0">
                  <c:v>IPCA + 6%</c:v>
                </c:pt>
              </c:strCache>
            </c:strRef>
          </c:tx>
          <c:spPr>
            <a:ln w="22225" cap="rnd">
              <a:solidFill>
                <a:schemeClr val="accent4"/>
              </a:solidFill>
            </a:ln>
            <a:effectLst>
              <a:glow rad="139700">
                <a:schemeClr val="accent4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'[Extratos Consolidados - Maio 12 meses.xlsx]Acumulado 12 meses abril 2020'!$C$3:$O$3</c:f>
              <c:strCache>
                <c:ptCount val="13"/>
                <c:pt idx="0">
                  <c:v>30/04/2019</c:v>
                </c:pt>
                <c:pt idx="1">
                  <c:v>Maio</c:v>
                </c:pt>
                <c:pt idx="2">
                  <c:v>Junho</c:v>
                </c:pt>
                <c:pt idx="3">
                  <c:v>Julho</c:v>
                </c:pt>
                <c:pt idx="4">
                  <c:v>Agosto</c:v>
                </c:pt>
                <c:pt idx="5">
                  <c:v>Setembro</c:v>
                </c:pt>
                <c:pt idx="6">
                  <c:v>Outubro</c:v>
                </c:pt>
                <c:pt idx="7">
                  <c:v>Novembro</c:v>
                </c:pt>
                <c:pt idx="8">
                  <c:v>Dezembro</c:v>
                </c:pt>
                <c:pt idx="9">
                  <c:v>Janeiro</c:v>
                </c:pt>
                <c:pt idx="10">
                  <c:v>Fevereiro</c:v>
                </c:pt>
                <c:pt idx="11">
                  <c:v>Março</c:v>
                </c:pt>
                <c:pt idx="12">
                  <c:v>Abril</c:v>
                </c:pt>
              </c:strCache>
            </c:strRef>
          </c:cat>
          <c:val>
            <c:numRef>
              <c:f>'[Extratos Consolidados - Maio 12 meses.xlsx]Acumulado 12 meses abril 2020'!$C$7:$O$7</c:f>
              <c:numCache>
                <c:formatCode>0.00%</c:formatCode>
                <c:ptCount val="13"/>
                <c:pt idx="0" formatCode="General">
                  <c:v>0</c:v>
                </c:pt>
                <c:pt idx="1">
                  <c:v>6.1738783810780804E-3</c:v>
                </c:pt>
                <c:pt idx="2">
                  <c:v>1.11725877596864E-2</c:v>
                </c:pt>
                <c:pt idx="3">
                  <c:v>1.80251010516712E-2</c:v>
                </c:pt>
                <c:pt idx="4">
                  <c:v>2.41056681365075E-2</c:v>
                </c:pt>
                <c:pt idx="5">
                  <c:v>2.8678918038712101E-2</c:v>
                </c:pt>
                <c:pt idx="6">
                  <c:v>3.47197507524524E-2</c:v>
                </c:pt>
                <c:pt idx="7">
                  <c:v>4.5059058597643101E-2</c:v>
                </c:pt>
                <c:pt idx="8">
                  <c:v>6.2222614677838899E-2</c:v>
                </c:pt>
                <c:pt idx="9">
                  <c:v>6.9634562344063705E-2</c:v>
                </c:pt>
                <c:pt idx="10">
                  <c:v>7.7528165319368902E-2</c:v>
                </c:pt>
                <c:pt idx="11">
                  <c:v>8.3531029311346899E-2</c:v>
                </c:pt>
                <c:pt idx="12">
                  <c:v>8.54298753543523E-2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8799152"/>
        <c:axId val="138796800"/>
      </c:lineChart>
      <c:catAx>
        <c:axId val="138799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0" vertOverflow="ellipsis" wrap="square" anchor="t" anchorCtr="1" forceAA="0"/>
          <a:lstStyle/>
          <a:p>
            <a:pPr>
              <a:defRPr lang="pt-BR" sz="900" b="1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796800"/>
        <c:crosses val="autoZero"/>
        <c:auto val="0"/>
        <c:lblAlgn val="ctr"/>
        <c:lblOffset val="100"/>
        <c:noMultiLvlLbl val="0"/>
      </c:catAx>
      <c:valAx>
        <c:axId val="138796800"/>
        <c:scaling>
          <c:orientation val="minMax"/>
          <c:min val="-0.3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799152"/>
        <c:crossesAt val="1"/>
        <c:crossBetween val="between"/>
        <c:majorUnit val="0.05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ayout>
        <c:manualLayout>
          <c:xMode val="edge"/>
          <c:yMode val="edge"/>
          <c:x val="0.13202569396650601"/>
          <c:y val="0.86040477426050899"/>
          <c:w val="0.74764854324386298"/>
          <c:h val="6.2402698495070102E-2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pt-BR" sz="900" b="0" i="0" u="none" strike="noStrike" kern="1200" baseline="0">
              <a:ln>
                <a:noFill/>
              </a:ln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 anchor="b" anchorCtr="1"/>
    <a:lstStyle/>
    <a:p>
      <a:pPr>
        <a:defRPr lang="pt-BR">
          <a:ln>
            <a:noFill/>
          </a:ln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0511931470499"/>
          <c:y val="0.113954806835669"/>
          <c:w val="0.81284927595349799"/>
          <c:h val="0.57098890418725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Patronal 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27034</c:v>
                </c:pt>
                <c:pt idx="1">
                  <c:v>0</c:v>
                </c:pt>
                <c:pt idx="2">
                  <c:v>0</c:v>
                </c:pt>
                <c:pt idx="3">
                  <c:v>76878.31</c:v>
                </c:pt>
                <c:pt idx="4">
                  <c:v>103912.31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Déficit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44033.36</c:v>
                </c:pt>
                <c:pt idx="1">
                  <c:v>0</c:v>
                </c:pt>
                <c:pt idx="2">
                  <c:v>0</c:v>
                </c:pt>
                <c:pt idx="3">
                  <c:v>131021.27</c:v>
                </c:pt>
                <c:pt idx="4">
                  <c:v>175054.63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Servidor</c:v>
                </c:pt>
              </c:strCache>
            </c:strRef>
          </c:tx>
          <c:spPr>
            <a:gradFill>
              <a:gsLst>
                <a:gs pos="0">
                  <a:srgbClr val="779637"/>
                </a:gs>
                <a:gs pos="100000">
                  <a:srgbClr val="9BC348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64455.9</c:v>
                </c:pt>
                <c:pt idx="4">
                  <c:v>64455.9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137080632"/>
        <c:axId val="137082592"/>
      </c:barChart>
      <c:catAx>
        <c:axId val="137080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137082592"/>
        <c:crosses val="autoZero"/>
        <c:auto val="1"/>
        <c:lblAlgn val="ctr"/>
        <c:lblOffset val="100"/>
        <c:noMultiLvlLbl val="0"/>
      </c:catAx>
      <c:valAx>
        <c:axId val="137082592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137080632"/>
        <c:crosses val="autoZero"/>
        <c:crossBetween val="midCat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0511931470499"/>
          <c:y val="0.113954806835669"/>
          <c:w val="0.81284927595349799"/>
          <c:h val="0.57098890418725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Patronal 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2790.43</c:v>
                </c:pt>
                <c:pt idx="1">
                  <c:v>2936.51</c:v>
                </c:pt>
                <c:pt idx="2">
                  <c:v>4345.0600000000004</c:v>
                </c:pt>
                <c:pt idx="3">
                  <c:v>2785.78</c:v>
                </c:pt>
                <c:pt idx="4">
                  <c:v>12857.78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Déficit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Servidor</c:v>
                </c:pt>
              </c:strCache>
            </c:strRef>
          </c:tx>
          <c:spPr>
            <a:gradFill>
              <a:gsLst>
                <a:gs pos="0">
                  <a:srgbClr val="779637"/>
                </a:gs>
                <a:gs pos="100000">
                  <a:srgbClr val="9BC348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2376.08</c:v>
                </c:pt>
                <c:pt idx="1">
                  <c:v>2459.91</c:v>
                </c:pt>
                <c:pt idx="2">
                  <c:v>3816.31</c:v>
                </c:pt>
                <c:pt idx="3">
                  <c:v>2158.3200000000002</c:v>
                </c:pt>
                <c:pt idx="4">
                  <c:v>10810.62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137077104"/>
        <c:axId val="137081024"/>
      </c:barChart>
      <c:catAx>
        <c:axId val="13707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137081024"/>
        <c:crosses val="autoZero"/>
        <c:auto val="1"/>
        <c:lblAlgn val="ctr"/>
        <c:lblOffset val="100"/>
        <c:noMultiLvlLbl val="0"/>
      </c:catAx>
      <c:valAx>
        <c:axId val="137081024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137077104"/>
        <c:crosses val="autoZero"/>
        <c:crossBetween val="midCat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49606299212599"/>
          <c:y val="3.7799654317276603E-2"/>
          <c:w val="0.80614173228346497"/>
          <c:h val="0.642368678139324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Patronal 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36708.980000000003</c:v>
                </c:pt>
                <c:pt idx="1">
                  <c:v>36788.28</c:v>
                </c:pt>
                <c:pt idx="2">
                  <c:v>36788.28</c:v>
                </c:pt>
                <c:pt idx="3">
                  <c:v>38696.53</c:v>
                </c:pt>
                <c:pt idx="4">
                  <c:v>148982.07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Déficit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62562.06</c:v>
                </c:pt>
                <c:pt idx="1">
                  <c:v>62697.23</c:v>
                </c:pt>
                <c:pt idx="2">
                  <c:v>62697.23</c:v>
                </c:pt>
                <c:pt idx="3">
                  <c:v>65949.38</c:v>
                </c:pt>
                <c:pt idx="4">
                  <c:v>253905.9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Servidor</c:v>
                </c:pt>
              </c:strCache>
            </c:strRef>
          </c:tx>
          <c:spPr>
            <a:gradFill>
              <a:gsLst>
                <a:gs pos="0">
                  <a:srgbClr val="779637"/>
                </a:gs>
                <a:gs pos="100000">
                  <a:srgbClr val="9BC348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30777.34</c:v>
                </c:pt>
                <c:pt idx="1">
                  <c:v>30843.85</c:v>
                </c:pt>
                <c:pt idx="2">
                  <c:v>31060.45</c:v>
                </c:pt>
                <c:pt idx="3">
                  <c:v>32443.73</c:v>
                </c:pt>
                <c:pt idx="4">
                  <c:v>125125.37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4761368"/>
        <c:axId val="274762544"/>
      </c:barChart>
      <c:catAx>
        <c:axId val="274761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62544"/>
        <c:crosses val="autoZero"/>
        <c:auto val="1"/>
        <c:lblAlgn val="ctr"/>
        <c:lblOffset val="100"/>
        <c:noMultiLvlLbl val="0"/>
      </c:catAx>
      <c:valAx>
        <c:axId val="274762544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61368"/>
        <c:crosses val="autoZero"/>
        <c:crossBetween val="midCat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730158730159"/>
          <c:y val="5.9763863093658803E-2"/>
          <c:w val="0.80802399700037497"/>
          <c:h val="0.548156009551605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Patronal 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10035.85</c:v>
                </c:pt>
                <c:pt idx="1">
                  <c:v>9804.3799999999992</c:v>
                </c:pt>
                <c:pt idx="2">
                  <c:v>9491.91</c:v>
                </c:pt>
                <c:pt idx="3">
                  <c:v>9445.68</c:v>
                </c:pt>
                <c:pt idx="4">
                  <c:v>38777.82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Déficit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16346.49</c:v>
                </c:pt>
                <c:pt idx="1">
                  <c:v>16709.3</c:v>
                </c:pt>
                <c:pt idx="2">
                  <c:v>16176.76</c:v>
                </c:pt>
                <c:pt idx="3">
                  <c:v>16097.98</c:v>
                </c:pt>
                <c:pt idx="4">
                  <c:v>65330.53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Servidor</c:v>
                </c:pt>
              </c:strCache>
            </c:strRef>
          </c:tx>
          <c:spPr>
            <a:gradFill>
              <a:gsLst>
                <a:gs pos="0">
                  <a:srgbClr val="779637"/>
                </a:gs>
                <a:gs pos="100000">
                  <a:srgbClr val="9BC348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8414.23</c:v>
                </c:pt>
                <c:pt idx="1">
                  <c:v>8220.16</c:v>
                </c:pt>
                <c:pt idx="2">
                  <c:v>7958.18</c:v>
                </c:pt>
                <c:pt idx="3">
                  <c:v>7919.42</c:v>
                </c:pt>
                <c:pt idx="4">
                  <c:v>32511.99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4758624"/>
        <c:axId val="274756272"/>
      </c:barChart>
      <c:catAx>
        <c:axId val="27475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56272"/>
        <c:crosses val="autoZero"/>
        <c:auto val="1"/>
        <c:lblAlgn val="ctr"/>
        <c:lblOffset val="100"/>
        <c:noMultiLvlLbl val="0"/>
      </c:catAx>
      <c:valAx>
        <c:axId val="274756272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R$&quot;#,###.00000;&quot;-R$&quot;#,###.00000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58624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13301403243"/>
          <c:y val="4.2419100715064802E-3"/>
          <c:w val="0.86728006049911799"/>
          <c:h val="0.840261786450126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TOTAL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11030.37</c:v>
                </c:pt>
                <c:pt idx="1">
                  <c:v>10702.11</c:v>
                </c:pt>
                <c:pt idx="2">
                  <c:v>12262.5</c:v>
                </c:pt>
                <c:pt idx="3">
                  <c:v>12929.06</c:v>
                </c:pt>
                <c:pt idx="4">
                  <c:v>46924.04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4759408"/>
        <c:axId val="274757056"/>
      </c:barChart>
      <c:catAx>
        <c:axId val="27475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57056"/>
        <c:crosses val="autoZero"/>
        <c:auto val="1"/>
        <c:lblAlgn val="ctr"/>
        <c:lblOffset val="100"/>
        <c:noMultiLvlLbl val="0"/>
      </c:catAx>
      <c:valAx>
        <c:axId val="274757056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&quot;* #,###.00000\ ;&quot;-R$&quot;* #,###.00000\ ;&quot; R$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5940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 rtl="0"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31116665948401"/>
          <c:y val="3.3508019691916802E-2"/>
          <c:w val="0.73964573546524204"/>
          <c:h val="0.68747022391615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Aluguel Terreno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0</c:v>
                </c:pt>
                <c:pt idx="1">
                  <c:v>19960</c:v>
                </c:pt>
                <c:pt idx="2">
                  <c:v>21310</c:v>
                </c:pt>
                <c:pt idx="3">
                  <c:v>0</c:v>
                </c:pt>
                <c:pt idx="4">
                  <c:v>41270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COMPREV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34500.18</c:v>
                </c:pt>
                <c:pt idx="1">
                  <c:v>36045.35</c:v>
                </c:pt>
                <c:pt idx="2">
                  <c:v>36045.35</c:v>
                </c:pt>
                <c:pt idx="3">
                  <c:v>36045.35</c:v>
                </c:pt>
                <c:pt idx="4">
                  <c:v>142636.23000000001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4759800"/>
        <c:axId val="274762936"/>
      </c:barChart>
      <c:catAx>
        <c:axId val="274759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62936"/>
        <c:crosses val="autoZero"/>
        <c:auto val="1"/>
        <c:lblAlgn val="ctr"/>
        <c:lblOffset val="100"/>
        <c:noMultiLvlLbl val="0"/>
      </c:catAx>
      <c:valAx>
        <c:axId val="274762936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5980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 rtl="0"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1385446715101"/>
          <c:y val="2.4527071102413599E-2"/>
          <c:w val="0.849713566001706"/>
          <c:h val="0.703326810176124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Prefeitura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2927517.68</c:v>
                </c:pt>
                <c:pt idx="1">
                  <c:v>2928843.91</c:v>
                </c:pt>
                <c:pt idx="2">
                  <c:v>3007266.51</c:v>
                </c:pt>
                <c:pt idx="3">
                  <c:v>3086348.87</c:v>
                </c:pt>
                <c:pt idx="4">
                  <c:v>11949976.970000001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Câmara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62061.97</c:v>
                </c:pt>
                <c:pt idx="1">
                  <c:v>62061.97</c:v>
                </c:pt>
                <c:pt idx="2">
                  <c:v>62061.97</c:v>
                </c:pt>
                <c:pt idx="3">
                  <c:v>62636.1</c:v>
                </c:pt>
                <c:pt idx="4">
                  <c:v>248822.01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ProMenor</c:v>
                </c:pt>
              </c:strCache>
            </c:strRef>
          </c:tx>
          <c:spPr>
            <a:gradFill>
              <a:gsLst>
                <a:gs pos="0">
                  <a:srgbClr val="779637"/>
                </a:gs>
                <a:gs pos="100000">
                  <a:srgbClr val="9BC348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8251.15</c:v>
                </c:pt>
                <c:pt idx="1">
                  <c:v>8269.15</c:v>
                </c:pt>
                <c:pt idx="2">
                  <c:v>8269.15</c:v>
                </c:pt>
                <c:pt idx="3">
                  <c:v>8269.15</c:v>
                </c:pt>
                <c:pt idx="4">
                  <c:v>33058.6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Coluna1</c:v>
                </c:pt>
              </c:strCache>
            </c:strRef>
          </c:tx>
          <c:spPr>
            <a:gradFill>
              <a:gsLst>
                <a:gs pos="0">
                  <a:srgbClr val="5E437F"/>
                </a:gs>
                <a:gs pos="100000">
                  <a:srgbClr val="7B57A5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4760192"/>
        <c:axId val="274762152"/>
      </c:barChart>
      <c:catAx>
        <c:axId val="2747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62152"/>
        <c:crosses val="autoZero"/>
        <c:auto val="1"/>
        <c:lblAlgn val="ctr"/>
        <c:lblOffset val="100"/>
        <c:noMultiLvlLbl val="0"/>
      </c:catAx>
      <c:valAx>
        <c:axId val="274762152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4760192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 rtl="0"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2685649950701"/>
          <c:y val="4.2942083241576702E-2"/>
          <c:w val="0.81761035793029002"/>
          <c:h val="0.763928650077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Prefeitura</c:v>
                </c:pt>
              </c:strCache>
            </c:strRef>
          </c:tx>
          <c:spPr>
            <a:gradFill>
              <a:gsLst>
                <a:gs pos="0">
                  <a:srgbClr val="2E5F99"/>
                </a:gs>
                <a:gs pos="100000">
                  <a:srgbClr val="3C7AC7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5"/>
                <c:pt idx="0">
                  <c:v>383789.33</c:v>
                </c:pt>
                <c:pt idx="1">
                  <c:v>382676.23</c:v>
                </c:pt>
                <c:pt idx="2">
                  <c:v>381772.25</c:v>
                </c:pt>
                <c:pt idx="3">
                  <c:v>384555.44</c:v>
                </c:pt>
                <c:pt idx="4">
                  <c:v>1532793.25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Câmara</c:v>
                </c:pt>
              </c:strCache>
            </c:strRef>
          </c:tx>
          <c:spPr>
            <a:gradFill>
              <a:gsLst>
                <a:gs pos="0">
                  <a:srgbClr val="9C2F2C"/>
                </a:gs>
                <a:gs pos="100000">
                  <a:srgbClr val="CB3D39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ProMenor</c:v>
                </c:pt>
              </c:strCache>
            </c:strRef>
          </c:tx>
          <c:spPr>
            <a:gradFill>
              <a:gsLst>
                <a:gs pos="0">
                  <a:srgbClr val="779637"/>
                </a:gs>
                <a:gs pos="100000">
                  <a:srgbClr val="9BC348"/>
                </a:gs>
              </a:gsLst>
              <a:lin ang="16200000"/>
            </a:gra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pt-BR" sz="1000" b="0" i="0" u="none" strike="noStrike" kern="1200" spc="-1" baseline="0">
                    <a:solidFill>
                      <a:schemeClr val="tx1"/>
                    </a:solidFill>
                    <a:latin typeface="Arial" panose="020B0604020202020204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1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Acumulado 2020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5"/>
                <c:pt idx="0">
                  <c:v>1263.3499999999999</c:v>
                </c:pt>
                <c:pt idx="1">
                  <c:v>1263.3499999999999</c:v>
                </c:pt>
                <c:pt idx="2">
                  <c:v>1263.3499999999999</c:v>
                </c:pt>
                <c:pt idx="3">
                  <c:v>1263.3499999999999</c:v>
                </c:pt>
                <c:pt idx="4">
                  <c:v>5053.3999999999996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1"/>
        </c:dLbls>
        <c:gapWidth val="100"/>
        <c:overlap val="-24"/>
        <c:axId val="275122208"/>
        <c:axId val="275118288"/>
      </c:barChart>
      <c:catAx>
        <c:axId val="2751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 cap="flat" cmpd="sng" algn="ctr">
            <a:solidFill>
              <a:srgbClr val="D4E3F4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5118288"/>
        <c:crosses val="autoZero"/>
        <c:auto val="1"/>
        <c:lblAlgn val="ctr"/>
        <c:lblOffset val="100"/>
        <c:noMultiLvlLbl val="0"/>
      </c:catAx>
      <c:valAx>
        <c:axId val="275118288"/>
        <c:scaling>
          <c:orientation val="minMax"/>
        </c:scaling>
        <c:delete val="0"/>
        <c:axPos val="l"/>
        <c:majorGridlines>
          <c:spPr>
            <a:ln w="9360" cap="flat" cmpd="sng" algn="ctr">
              <a:solidFill>
                <a:srgbClr val="D4E3F4"/>
              </a:solidFill>
              <a:prstDash val="solid"/>
              <a:round/>
            </a:ln>
          </c:spPr>
        </c:majorGridlines>
        <c:numFmt formatCode="&quot; R$ &quot;* #,###.00000\ ;&quot;-R$ &quot;* #,###.00000\ ;&quot; R$ &quot;* \-#\ ;\ @\ " sourceLinked="0"/>
        <c:majorTickMark val="none"/>
        <c:minorTickMark val="none"/>
        <c:tickLblPos val="nextTo"/>
        <c:spPr>
          <a:ln w="9360" cap="flat" cmpd="sng" algn="ctr">
            <a:noFill/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pt-BR" sz="1195" b="0" i="0" u="none" strike="noStrike" kern="1200" spc="-1" baseline="0">
                <a:solidFill>
                  <a:srgbClr val="1F497D"/>
                </a:solidFill>
                <a:latin typeface="Calibri" panose="020F0502020204030204"/>
                <a:ea typeface="+mn-ea"/>
                <a:cs typeface="+mn-cs"/>
              </a:defRPr>
            </a:pPr>
            <a:endParaRPr lang="pt-BR"/>
          </a:p>
        </c:txPr>
        <c:crossAx val="27512220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 rot="0" spcFirstLastPara="0" vertOverflow="ellipsis" vert="horz" wrap="square" anchor="ctr" anchorCtr="1"/>
          <a:lstStyle/>
          <a:p>
            <a:pPr rtl="0"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</c:spPr>
    </c:plotArea>
    <c:plotVisOnly val="1"/>
    <c:dispBlanksAs val="gap"/>
    <c:showDLblsOverMax val="0"/>
  </c:chart>
  <c:spPr>
    <a:noFill/>
    <a:ln w="9360">
      <a:noFill/>
    </a:ln>
  </c:spPr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 panose="020F0502020204030204"/>
              </a:rPr>
              <a:t>Clique para mover o slide</a:t>
            </a: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2000" b="0" strike="noStrike" spc="-1">
                <a:latin typeface="Arial" panose="020B0604020202020204"/>
              </a:rPr>
              <a:t>Clique para editar o formato de notas</a:t>
            </a:r>
          </a:p>
        </p:txBody>
      </p:sp>
      <p:sp>
        <p:nvSpPr>
          <p:cNvPr id="16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1400" b="0" strike="noStrike" spc="-1">
                <a:latin typeface="Times New Roman" panose="02020603050405020304"/>
              </a:rPr>
              <a:t>&lt;cabeçalho&gt;</a:t>
            </a:r>
          </a:p>
        </p:txBody>
      </p:sp>
      <p:sp>
        <p:nvSpPr>
          <p:cNvPr id="16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pt-BR" sz="1400" b="0" strike="noStrike" spc="-1">
                <a:latin typeface="Times New Roman" panose="02020603050405020304"/>
              </a:rPr>
              <a:t>&lt;data/hora&gt;</a:t>
            </a:r>
          </a:p>
        </p:txBody>
      </p:sp>
      <p:sp>
        <p:nvSpPr>
          <p:cNvPr id="17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pt-BR" sz="1400" b="0" strike="noStrike" spc="-1">
                <a:latin typeface="Times New Roman" panose="02020603050405020304"/>
              </a:rPr>
              <a:t>&lt;rodapé&gt;</a:t>
            </a:r>
          </a:p>
        </p:txBody>
      </p:sp>
      <p:sp>
        <p:nvSpPr>
          <p:cNvPr id="17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A2BDAF-9788-46E8-B3BF-ADB6ED16154D}" type="slidenum">
              <a:rPr lang="pt-BR" sz="1400" b="0" strike="noStrike" spc="-1">
                <a:latin typeface="Times New Roman" panose="02020603050405020304"/>
              </a:rPr>
              <a:t>‹nº›</a:t>
            </a:fld>
            <a:endParaRPr lang="pt-BR" sz="1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426281737"/>
      </p:ext>
    </p:extLst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37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54845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64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76873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67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606233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70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370414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5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76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243975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40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072212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43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758372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46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879196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49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802757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52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852244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55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002225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58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55139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</p:spPr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 panose="020B0604020202020204"/>
            </a:endParaRPr>
          </a:p>
        </p:txBody>
      </p:sp>
      <p:sp>
        <p:nvSpPr>
          <p:cNvPr id="261" name="TextShape 3"/>
          <p:cNvSpPr txBox="1"/>
          <p:nvPr/>
        </p:nvSpPr>
        <p:spPr>
          <a:xfrm>
            <a:off x="5621760" y="6456240"/>
            <a:ext cx="4302360" cy="339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8978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título mestre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formato do texto da estrutura de tópicos</a:t>
            </a: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 panose="020F0502020204030204"/>
              </a:rPr>
              <a:t>2.º nível da estrutura de tópicos</a:t>
            </a: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3.º nível da estrutura de tópicos</a:t>
            </a: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4.º nível da estrutura de tópicos</a:t>
            </a: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5.º nível da estrutura de tópicos</a:t>
            </a: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6.º nível da estrutura de tópicos</a:t>
            </a: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</a:pPr>
            <a:r>
              <a:rPr lang="pt-BR" sz="2000" b="1" strike="noStrike" spc="-1">
                <a:solidFill>
                  <a:srgbClr val="000000"/>
                </a:solidFill>
                <a:latin typeface="Calibri" panose="020F0502020204030204"/>
              </a:rPr>
              <a:t>Clique para editar o título mestre</a:t>
            </a:r>
            <a:endParaRPr lang="pt-BR" sz="20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32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texto mestre</a:t>
            </a:r>
          </a:p>
          <a:p>
            <a:pPr marL="742950" lvl="1" indent="-28575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Arial" panose="020B0604020202020204"/>
              <a:buChar char="–"/>
            </a:pPr>
            <a:r>
              <a:rPr lang="pt-BR" sz="2800" b="0" strike="noStrike" spc="-1">
                <a:solidFill>
                  <a:srgbClr val="000000"/>
                </a:solidFill>
                <a:latin typeface="Calibri" panose="020F0502020204030204"/>
              </a:rPr>
              <a:t>Segundo nível</a:t>
            </a:r>
          </a:p>
          <a:p>
            <a:pPr marL="1143000" lvl="2" indent="-227965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 panose="020F0502020204030204"/>
              </a:rPr>
              <a:t>Terceiro nível</a:t>
            </a:r>
          </a:p>
          <a:p>
            <a:pPr marL="1600200" lvl="3" indent="-2279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/>
              <a:buChar char="–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Quarto nível</a:t>
            </a:r>
          </a:p>
          <a:p>
            <a:pPr marL="2057400" lvl="4" indent="-2279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/>
              <a:buChar char="»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Quinto nível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80"/>
              </a:spcBef>
            </a:pPr>
            <a:r>
              <a:rPr lang="pt-BR" sz="14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texto mestre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título mestre</a:t>
            </a: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32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texto mestre</a:t>
            </a:r>
          </a:p>
          <a:p>
            <a:pPr marL="742950" lvl="1" indent="-28575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Arial" panose="020B0604020202020204"/>
              <a:buChar char="–"/>
            </a:pPr>
            <a:r>
              <a:rPr lang="pt-BR" sz="2800" b="0" strike="noStrike" spc="-1">
                <a:solidFill>
                  <a:srgbClr val="000000"/>
                </a:solidFill>
                <a:latin typeface="Calibri" panose="020F0502020204030204"/>
              </a:rPr>
              <a:t>Segundo nível</a:t>
            </a:r>
          </a:p>
          <a:p>
            <a:pPr marL="1143000" lvl="2" indent="-227965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 panose="020F0502020204030204"/>
              </a:rPr>
              <a:t>Terceiro nível</a:t>
            </a:r>
          </a:p>
          <a:p>
            <a:pPr marL="1600200" lvl="3" indent="-2279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/>
              <a:buChar char="–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Quarto nível</a:t>
            </a:r>
          </a:p>
          <a:p>
            <a:pPr marL="2057400" lvl="4" indent="-2279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/>
              <a:buChar char="»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Quinto nível</a:t>
            </a:r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título mestre</a:t>
            </a: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texto mestre</a:t>
            </a:r>
          </a:p>
          <a:p>
            <a:pPr marL="742950" lvl="1" indent="-28575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Arial" panose="020B0604020202020204"/>
              <a:buChar char="–"/>
            </a:pPr>
            <a:r>
              <a:rPr lang="pt-BR" sz="2400" b="0" strike="noStrike" spc="-1">
                <a:solidFill>
                  <a:srgbClr val="000000"/>
                </a:solidFill>
                <a:latin typeface="Calibri" panose="020F0502020204030204"/>
              </a:rPr>
              <a:t>Segundo nível</a:t>
            </a:r>
          </a:p>
          <a:p>
            <a:pPr marL="1143000" lvl="2" indent="-2279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Terceiro nível</a:t>
            </a:r>
          </a:p>
          <a:p>
            <a:pPr marL="1600200" lvl="3" indent="-22796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/>
              <a:buChar char="–"/>
            </a:pPr>
            <a:r>
              <a:rPr lang="pt-BR" sz="1800" b="0" strike="noStrike" spc="-1">
                <a:solidFill>
                  <a:srgbClr val="000000"/>
                </a:solidFill>
                <a:latin typeface="Calibri" panose="020F0502020204030204"/>
              </a:rPr>
              <a:t>Quarto nível</a:t>
            </a:r>
          </a:p>
          <a:p>
            <a:pPr marL="2057400" lvl="4" indent="-22796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/>
              <a:buChar char="»"/>
            </a:pPr>
            <a:r>
              <a:rPr lang="pt-BR" sz="1800" b="0" strike="noStrike" spc="-1">
                <a:solidFill>
                  <a:srgbClr val="000000"/>
                </a:solidFill>
                <a:latin typeface="Calibri" panose="020F0502020204030204"/>
              </a:rPr>
              <a:t>Quinto nível</a:t>
            </a: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 panose="020F0502020204030204"/>
              </a:rPr>
              <a:t>Clique para editar o texto mestre</a:t>
            </a:r>
          </a:p>
          <a:p>
            <a:pPr marL="742950" lvl="1" indent="-28575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Arial" panose="020B0604020202020204"/>
              <a:buChar char="–"/>
            </a:pPr>
            <a:r>
              <a:rPr lang="pt-BR" sz="2400" b="0" strike="noStrike" spc="-1">
                <a:solidFill>
                  <a:srgbClr val="000000"/>
                </a:solidFill>
                <a:latin typeface="Calibri" panose="020F0502020204030204"/>
              </a:rPr>
              <a:t>Segundo nível</a:t>
            </a:r>
          </a:p>
          <a:p>
            <a:pPr marL="1143000" lvl="2" indent="-2279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 panose="020F0502020204030204"/>
              </a:rPr>
              <a:t>Terceiro nível</a:t>
            </a:r>
          </a:p>
          <a:p>
            <a:pPr marL="1600200" lvl="3" indent="-22796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/>
              <a:buChar char="–"/>
            </a:pPr>
            <a:r>
              <a:rPr lang="pt-BR" sz="1800" b="0" strike="noStrike" spc="-1">
                <a:solidFill>
                  <a:srgbClr val="000000"/>
                </a:solidFill>
                <a:latin typeface="Calibri" panose="020F0502020204030204"/>
              </a:rPr>
              <a:t>Quarto nível</a:t>
            </a:r>
          </a:p>
          <a:p>
            <a:pPr marL="2057400" lvl="4" indent="-22796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 panose="020B0604020202020204"/>
              <a:buChar char="»"/>
            </a:pPr>
            <a:r>
              <a:rPr lang="pt-BR" sz="1800" b="0" strike="noStrike" spc="-1">
                <a:solidFill>
                  <a:srgbClr val="000000"/>
                </a:solidFill>
                <a:latin typeface="Calibri" panose="020F0502020204030204"/>
              </a:rPr>
              <a:t>Quinto nível</a:t>
            </a:r>
          </a:p>
        </p:txBody>
      </p:sp>
      <p:sp>
        <p:nvSpPr>
          <p:cNvPr id="127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 panose="020206030504050203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TextShape 2"/>
          <p:cNvSpPr txBox="1"/>
          <p:nvPr/>
        </p:nvSpPr>
        <p:spPr>
          <a:xfrm>
            <a:off x="4832640" y="1845000"/>
            <a:ext cx="4025520" cy="1880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5500"/>
          </a:bodyPr>
          <a:lstStyle/>
          <a:p>
            <a:pPr>
              <a:lnSpc>
                <a:spcPct val="90000"/>
              </a:lnSpc>
            </a:pPr>
            <a:r>
              <a:rPr lang="pt-BR" sz="3200" b="0" strike="noStrike" spc="-1">
                <a:solidFill>
                  <a:srgbClr val="FFFFFF"/>
                </a:solidFill>
                <a:latin typeface="Arial Nova"/>
              </a:rPr>
              <a:t>Prestação de Contas</a:t>
            </a:r>
            <a:br>
              <a:rPr lang="pt-BR" sz="3200" b="0" strike="noStrike" spc="-1">
                <a:solidFill>
                  <a:srgbClr val="FFFFFF"/>
                </a:solidFill>
                <a:latin typeface="Arial Nova"/>
              </a:rPr>
            </a:br>
            <a:r>
              <a:rPr lang="pt-BR" sz="3200" b="0" strike="noStrike" spc="-1">
                <a:solidFill>
                  <a:srgbClr val="FFFFFF"/>
                </a:solidFill>
                <a:latin typeface="Arial Nova"/>
              </a:rPr>
              <a:t/>
            </a:r>
            <a:br>
              <a:rPr lang="pt-BR" sz="3200" b="0" strike="noStrike" spc="-1">
                <a:solidFill>
                  <a:srgbClr val="FFFFFF"/>
                </a:solidFill>
                <a:latin typeface="Arial Nova"/>
              </a:rPr>
            </a:br>
            <a:r>
              <a:rPr lang="pt-BR" sz="3700" b="1" strike="noStrike" spc="-1">
                <a:solidFill>
                  <a:srgbClr val="FFFFFF"/>
                </a:solidFill>
                <a:latin typeface="Arial Nova"/>
              </a:rPr>
              <a:t>1° Quadrimestre</a:t>
            </a:r>
            <a:endParaRPr lang="pt-BR" sz="37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74" name="TextShape 3"/>
          <p:cNvSpPr txBox="1"/>
          <p:nvPr/>
        </p:nvSpPr>
        <p:spPr>
          <a:xfrm>
            <a:off x="4835880" y="4143960"/>
            <a:ext cx="3483720" cy="11476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560"/>
              </a:spcBef>
            </a:pPr>
            <a:r>
              <a:rPr lang="pt-BR" sz="2800" b="0" strike="noStrike" spc="-1">
                <a:solidFill>
                  <a:srgbClr val="FFFFFF"/>
                </a:solidFill>
                <a:latin typeface="Calibri" panose="020F0502020204030204"/>
              </a:rPr>
              <a:t> </a:t>
            </a:r>
            <a:r>
              <a:rPr lang="pt-BR" sz="2800" b="1" strike="noStrike" spc="-1">
                <a:solidFill>
                  <a:srgbClr val="FFFFFF"/>
                </a:solidFill>
                <a:latin typeface="Arial Nova"/>
              </a:rPr>
              <a:t>2020</a:t>
            </a:r>
            <a:endParaRPr lang="pt-BR" sz="2800" b="0" strike="noStrike" spc="-1">
              <a:latin typeface="Arial" panose="020B0604020202020204"/>
            </a:endParaRPr>
          </a:p>
        </p:txBody>
      </p:sp>
      <p:sp>
        <p:nvSpPr>
          <p:cNvPr id="175" name="CustomShape 4"/>
          <p:cNvSpPr/>
          <p:nvPr/>
        </p:nvSpPr>
        <p:spPr>
          <a:xfrm flipH="1">
            <a:off x="-720" y="0"/>
            <a:ext cx="4629240" cy="6857640"/>
          </a:xfrm>
          <a:custGeom>
            <a:avLst/>
            <a:gdLst/>
            <a:ahLst/>
            <a:cxnLst/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6" name="CustomShape 5"/>
          <p:cNvSpPr/>
          <p:nvPr/>
        </p:nvSpPr>
        <p:spPr>
          <a:xfrm>
            <a:off x="0" y="0"/>
            <a:ext cx="4517640" cy="685764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77" name="Imagem 2"/>
          <p:cNvPicPr/>
          <p:nvPr/>
        </p:nvPicPr>
        <p:blipFill>
          <a:blip r:embed="rId3"/>
          <a:stretch>
            <a:fillRect/>
          </a:stretch>
        </p:blipFill>
        <p:spPr>
          <a:xfrm>
            <a:off x="314640" y="1845000"/>
            <a:ext cx="3525120" cy="1454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971280" y="113760"/>
            <a:ext cx="7925400" cy="633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8500"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Despesas com Folha de Pensionistas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10" name="Espaço Reservado para Conteúdo 3"/>
          <p:cNvGraphicFramePr/>
          <p:nvPr/>
        </p:nvGraphicFramePr>
        <p:xfrm>
          <a:off x="827640" y="1059120"/>
          <a:ext cx="7673760" cy="490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1" name="Imagem 4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212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467640" y="188640"/>
            <a:ext cx="8229240" cy="705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</a:rPr>
              <a:t>Despesas de Sentenças Judiciais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14" name="Espaço Reservado para Conteúdo 3"/>
          <p:cNvGraphicFramePr/>
          <p:nvPr/>
        </p:nvGraphicFramePr>
        <p:xfrm>
          <a:off x="467640" y="1204920"/>
          <a:ext cx="7920360" cy="50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5" name="Imagem 4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216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67640" y="188640"/>
            <a:ext cx="8229240" cy="705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</a:rPr>
              <a:t>Acordos Administrativos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18" name="Espaço Reservado para Conteúdo 3"/>
          <p:cNvGraphicFramePr/>
          <p:nvPr/>
        </p:nvGraphicFramePr>
        <p:xfrm>
          <a:off x="646920" y="1083600"/>
          <a:ext cx="7849440" cy="4817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19" name="Imagem 4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220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475200" y="188640"/>
            <a:ext cx="8229240" cy="633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8500"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</a:rPr>
              <a:t>Despesas Administrativas IPREM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22" name="Espaço Reservado para Conteúdo 3"/>
          <p:cNvGraphicFramePr/>
          <p:nvPr/>
        </p:nvGraphicFramePr>
        <p:xfrm>
          <a:off x="395640" y="1099440"/>
          <a:ext cx="8424720" cy="4874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3" name="CustomShape 2"/>
          <p:cNvSpPr/>
          <p:nvPr/>
        </p:nvSpPr>
        <p:spPr>
          <a:xfrm>
            <a:off x="322920" y="5606280"/>
            <a:ext cx="8820720" cy="51588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000000"/>
                </a:solidFill>
                <a:latin typeface="Arial Nova"/>
              </a:rPr>
              <a:t>Teto: 2% do valor total das remunerações, proventos e pensões dos segurados vinculados ao RPPS</a:t>
            </a:r>
            <a:endParaRPr lang="pt-BR" sz="1400" b="0" strike="noStrike" spc="-1">
              <a:latin typeface="Arial" panose="020B0604020202020204"/>
            </a:endParaRPr>
          </a:p>
        </p:txBody>
      </p:sp>
      <p:pic>
        <p:nvPicPr>
          <p:cNvPr id="224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225" name="Imagem 6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latin typeface="Arial Nova" panose="020B0504020202020204" pitchFamily="34" charset="0"/>
                <a:cs typeface="Times New Roman" panose="02020603050405020304" charset="0"/>
              </a:rPr>
              <a:t>Tarifas Bancárias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91077" y="1196751"/>
          <a:ext cx="7769355" cy="481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395640" y="11664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Saldo Fundos Líquidos 1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5" name="Tabela 4"/>
          <p:cNvGraphicFramePr/>
          <p:nvPr/>
        </p:nvGraphicFramePr>
        <p:xfrm>
          <a:off x="587375" y="1019175"/>
          <a:ext cx="8157845" cy="5530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3105"/>
                <a:gridCol w="1207770"/>
                <a:gridCol w="1220470"/>
                <a:gridCol w="1237615"/>
                <a:gridCol w="1238885"/>
              </a:tblGrid>
              <a:tr h="16192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JANEIRO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FEVEREIRO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MARÇO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ABRIL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Tesouro IPCA+ com Juros Semestrais (NTN-B) 2024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R$7.774.023,91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R$7.635.518,83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R$7.431.004,40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R$7.484.151,24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Tesouro IPCA+ com Juros Semestrais (NTN-B) 2035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R$17.665.509,06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R$17.794.537,39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R$16.044.363,76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R$16.363.804,72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Tesouro IPCA+ com Juros Semestrais (NTN-B) 2045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R$35.035.396,09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R$35.067.164,05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R$30.793.859,01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R$31.447.202,41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IDKA IPCA 2A RF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R$24.077.479,72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R$21.222.295,15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R$20.913.788,47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R$21.002.841,75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IMAB 5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R$15.692.679,45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R$15.791.471,38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R$15.507.678,94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R$15.579.830,17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FIC NOVO BRASIL IMAB RF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R$218.112,42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R$29.062,05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R$203.728,11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R$206.270,34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DISPONIBILIDADES RF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R$460.027,46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R$489.519,82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R$1.013.834,62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R$842.424,45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REFERENCIADO DI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R$4.983.121,35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R$1.996.769,06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R$1.999.609,24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R$1.999.678,80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FIC BRASIL GESTÃO ESTRATÉGICA RF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R$44.594.236,04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R$44.869.425,83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R$44.810.792,62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R$45.308.769,92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AÇÕES INFRAESTRUTURA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R$2.524.150,89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R$2.292.993,99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R$4.020.529,23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R$4.442.442,94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AÇÕES CONSUMO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R$6.049.887,91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R$5.441.977,72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R$3.742.633,13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R$4.394.926,91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AÇÕES SMALL CAPS ATIVO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R$7.793.056,02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R$7.122.895,44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R$4.625.749,24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R$5.149.727,19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FIC FIA BRASIL AÇÕES LIVRE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R$5.630.271,05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R$5.260.531,57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R$5.726.336,67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R$6.250.735,09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SANTANDER RENDA FIXA ATIVO FIC FI</a:t>
                      </a:r>
                      <a:endParaRPr lang="en-US" altLang="en-US" sz="100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R$3.241.237,20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R$3.249.857,66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R$3.252.851,41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R$3.267.314,53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SANTANDER SELEÇÃO 30 AÇÕES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R$5.397.079,84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R$4.900.466,83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R$3.261.680,67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R$3.618.114,85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395640" y="11664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Saldo Fundos Líquidos 2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4" name="Tabela 3"/>
          <p:cNvGraphicFramePr/>
          <p:nvPr/>
        </p:nvGraphicFramePr>
        <p:xfrm>
          <a:off x="396240" y="1079500"/>
          <a:ext cx="8517890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8645"/>
                <a:gridCol w="1343025"/>
                <a:gridCol w="1341755"/>
                <a:gridCol w="1332230"/>
                <a:gridCol w="1372235"/>
              </a:tblGrid>
              <a:tr h="15811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JANEIRO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FEVEREIRO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MARÇO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ABRIL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PREVIDENCIÁRIO RENDA FIXA IDKA 2 TP 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R$1.121.543,17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R$1.128.588,36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R$1.109.823,92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R$1.113.416,47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PREVIDENCIARIO RF ALOCAÇÃO ATIVA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R$34.291.432,26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R$34.483.810,72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R$33.788.942,45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R$34.133.202,75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PREVIDENCIÁRIO RF IMA-B 5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R$13.352.831,56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R$13.439.712,59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R$13.198.976,12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R$13.263.190,91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ENERGIA FI AÇÕES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R$2.401.479,49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R$2.303.246,02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R$1.718.645,72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R$2.456.730,86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PREVIDENCIÁRIO AÇÕES VALOR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R$3.421.594,12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R$3.114.926,00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R$2.272.448,65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R$2.463.097,00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BRADESCO FIA SELECTION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R$4.700.567,79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R$4.180.801,62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R$2.862.266,49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R$3.058.134,13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BRADESCO FIC DE FIA INSTITUCIONAL IBRX ALPHA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R$1.718.829,76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R$1.577.981,20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R$1.097.813,44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R$1.222.876,43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BRADESCO FI MID SMALL CAPPS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R$9.635.995,00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R$8.873.856,43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R$6.065.929,83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R$6.948.596,10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SOBERANO REFERENCIADO DI LP 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R$36.617,85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R$36.718,93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R$36.837,66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R$36.935,89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RENDA FIXA IMA-B ATIVO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R$22.829.718,57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R$22.989.387,56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R$21.583.329,53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R$18.890.090,76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INST. ALOCAÇÃO DINÂMICA RF FICFI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R$29.187.885,89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R$29.979.888,31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R$30.138.395,94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R$30.181.577,82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AÇÕES DIVIDENDOS FI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R$8.165.753,03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R$7.541.389,25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R$5.455.017,02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R$5.782.022,71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AÇÕES DUNAMIS FIC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R$18.447.657,13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R$16.641.167,98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R$11.242.000,60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R$12.481.768,86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INST GLOBAL DINAMICO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R$-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R$-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R$-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R$3.004.160,63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TOTAL 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R$330.448.174,03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R$319.645.961,74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R$293.918.866,89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R$302.394.036,63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395640" y="11664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Saldo Fundos Ilíquidos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4" name="Tabela 3"/>
          <p:cNvGraphicFramePr/>
          <p:nvPr/>
        </p:nvGraphicFramePr>
        <p:xfrm>
          <a:off x="395605" y="1214120"/>
          <a:ext cx="8228965" cy="538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870"/>
                <a:gridCol w="1295400"/>
                <a:gridCol w="1297940"/>
                <a:gridCol w="1285875"/>
                <a:gridCol w="1325880"/>
              </a:tblGrid>
              <a:tr h="21082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FUNDOS 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JANEIRO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FEVEREIRO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MARÇO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ABRIL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RECUPERAÇÃO BRASIL RF LP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R$8.964.158,99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R$8.996.903,38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R$9.921.217,56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R$9.951.197,71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FIC RF LP IMAB 1000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R$7.114.951,40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R$7.123.635,57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R$5.974.584,02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R$6.178.225,95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SICILIA RENDA FIXA LONGO PRAZO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R$5.422.231,67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R$5.408.535,85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R$192.799,86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R$101.622,23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RF PYXIS INSTITUCIONAL IMA B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R$6.887.225,05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R$6.831.540,73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R$6.275.093,14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R$6.120.795,92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TERRA NOVA IMA B FICFI  RENDA FIXA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R$7.604.267,56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R$6.299.403,20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R$6.021.322,04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R$6.009.889,34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SINGAPORE FI RENDA FIXA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R$10.376.990,46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R$10.387.021,78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R$10.817.622,91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R$10.821.578,44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BARCELONA RENDA FIXA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R$8.797.564,51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R$8.816.532,92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R$8.840.084,76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R$8.851.486,05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GGR PRIME I FIDC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R$7.590.564,82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R$6.956.317,73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R$6.934.614,83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R$6.714.874,68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ILLUMINATI FIDIC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R$9.392.276,03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R$9.315.597,05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R$9.082.934,12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R$8.864.621,36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FIDC PREMIUM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R$12.035.211,75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R$12.013.083,11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R$11.982.691,97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R$11.961.586,47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MULTIMERCADO SCULPTOR CREDITO PRIVADO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R$15.345.831,24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R$15.424.500,94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R$13.783.162,43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R$13.820.903,83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CONQUEST FIP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R$1.805.641,85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R$1.811.837,26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R$1.811.316,99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R$1.810.833,90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GESTAO EMPRESARIAL FIP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R$479.299,01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R$476.569,26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R$472.768,46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R$470.702,47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22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FIP LA SHOPPING CENTERS MULTIESTRATÉGIA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R$7.058.731,07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R$7.049.182,57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R$7.037.948,49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R$7.028.558,69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CAM THRONE FIP MULTIESTRATÉGIA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R$7.835.215,69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R$8.017.409,70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R$1.516.776,42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R$1.516.776,42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AQUILLA FII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R$5.226.916,81 </a:t>
                      </a:r>
                      <a:endParaRPr lang="en-US" altLang="en-US" sz="1000" b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R$5.219.514,87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R$5.211.827,97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R$5.204.756,48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SÃO DOMINGOS FII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R$5.232.993,11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R$5.227.785,47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R$5.301.794,09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R$5.304.205,76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TOTAL FUNDOS ILÍQUIDOS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R$127.170.071,02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R$125.375.371,39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R$111.178.560,06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R$110.732.615,70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endParaRPr lang="pt-BR" b="0" spc="-1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26" name="TextShape 1"/>
          <p:cNvSpPr txBox="1"/>
          <p:nvPr/>
        </p:nvSpPr>
        <p:spPr>
          <a:xfrm>
            <a:off x="395640" y="11664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Rentabilidade Fundos Líquidos 1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" name="Tabela 1"/>
          <p:cNvGraphicFramePr/>
          <p:nvPr/>
        </p:nvGraphicFramePr>
        <p:xfrm>
          <a:off x="395605" y="1076325"/>
          <a:ext cx="8445500" cy="5645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7770"/>
                <a:gridCol w="944245"/>
                <a:gridCol w="945515"/>
                <a:gridCol w="887095"/>
                <a:gridCol w="995680"/>
                <a:gridCol w="1024890"/>
                <a:gridCol w="1170305"/>
              </a:tblGrid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FUNDOS LÍQUIDOS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JANEIRO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FEVEREIRO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MARÇO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ABRIL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1° QUADRIMESTRE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12 MESES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NTN-B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R$ 141.212,32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R$ 22.291,21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-R$ 6.227.993,10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R$ 1.025.931,20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-R$ 5.038.558,37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R$ 6.661.634,85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IRFM 1*</a:t>
                      </a:r>
                      <a:endParaRPr lang="en-US" altLang="en-US" sz="95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R$ 184.375,12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3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IDKA IPCA 2A RF LP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R$ 120.442,10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R$ 144.815,43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-R$ 308.506,68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R$ 89.053,28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R$ 45.804,13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R$ 1.334.770,05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IMAB 5 LP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R$ 84.922,12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R$ 98.791,93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-R$ 283.792,44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R$ 72.151,23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-R$ 27.927,16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R$ 1.150.088,77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FIC NOVO BRASIL IMAB RF LP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R$ 499,36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R$ 949,63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-R$ 15.333,94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R$ 2.542,23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-R$ 11.342,72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R$ 1.315.376,71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3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DISPONIBILIDADES RF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R$ 13.922,51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R$ 5.679,72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chemeClr val="accent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R$ 6.463,99</a:t>
                      </a:r>
                      <a:endParaRPr lang="en-US" altLang="en-US" sz="950" b="1">
                        <a:solidFill>
                          <a:schemeClr val="accent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R$ 6.345,43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R$ 32.411,65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R$ 124.557,25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BRASIL REFERENCIADO DI LP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R$ 15.099,13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R$ 13.647,71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chemeClr val="accent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R$ 2.840,18</a:t>
                      </a:r>
                      <a:endParaRPr lang="en-US" altLang="en-US" sz="950" b="1">
                        <a:solidFill>
                          <a:schemeClr val="accent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R$ 69,56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R$ 31.656,58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R$ 236.964,25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FIC BRASIL GESTÃO ESTRATÉGICA RF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R$ 362.391,91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R$ 275.189,79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-R$ 58.633,21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R$ 497.977,30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R$ 1.076.925,79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R$ 6.184.250,96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6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AÇÕES INFRAESTRUTURA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R$ 27.969,90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-R$ 231.156,90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-R$ 1.900.482,56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R$ 421.913,71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-R$ 1.681.755,85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-R$ 1.373.175,09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6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AÇÕES CONSUMO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R$ 197.972,62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-R$ 607.910,19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-R$ 1.699.344,59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R$ 652.293,78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-R$ 1.456.988,38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-R$ 895.173,18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6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 AÇÕES SMALL CAPS ATIVO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-R$ 116.026,72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-R$ 670.160,58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-R$ 2.497.146,20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R$ 523.977,95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-R$ 2.759.355,55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-R$ 1.994.851,16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CAIXA FIC FIA BRASIL AÇÕES LIVRE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-R$ 16.548,81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-R$ 369.739,48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-R$ 2.534.194,90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R$ 524.398,42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-R$ 2.396.084,77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-R$ 1.870.634,91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 i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SANTANDER FIC FI IRF-M 1 TP RF*</a:t>
                      </a:r>
                      <a:endParaRPr lang="en-US" altLang="en-US" sz="950" b="1" i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chemeClr val="accent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R$ 280.118,62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SANTANDER RENDA FIXA ATIVO FIC 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R$ 11.039,79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R$ 8.620,46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chemeClr val="accent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R$ 2.993,75</a:t>
                      </a:r>
                      <a:endParaRPr lang="en-US" altLang="en-US" sz="950" b="1">
                        <a:solidFill>
                          <a:schemeClr val="accent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R$ 14.463,12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R$ 37.117,12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R$ 3.267.314,53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05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SANTANDER SELEÇÃO 30 AÇÕES FICFI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-R$ 37.803,22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-R$ 496.613,01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-R$ 1.638.786,16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R$ 356.434,18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-R$ 1.816.768,21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-R$ 1.395.759,67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PREVIDENCIÁRIO RENDA FIXA IDKA 2 TP 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R$ 4.301,24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R$ 7.045,19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-R$ 18.764,44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R$ 3.592,55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-R$ 3.825,46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R$ 440.111,49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 i="1">
                          <a:solidFill>
                            <a:srgbClr val="333333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PREVIDENCIÁRIO RF IRF-M1 TP FIC FI*</a:t>
                      </a:r>
                      <a:endParaRPr lang="en-US" altLang="en-US" sz="950" b="1" i="1">
                        <a:solidFill>
                          <a:srgbClr val="333333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R$ 15.022,64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PREVIDENCIARIO RF ALOCAÇÃO ATIVA FICFI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R$ 165.655,75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R$ 156.333,11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-R$ 725.074,17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R$ 308.214,95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-R$ 94.870,36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R$ 3.899.849,42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33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PREVIDENCIÁRIO RF IMA-B 5 FICFI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R$ 91.030,52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R$ 86.881,03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-R$ 240.736,47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R$ 64.214,79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R$ 1.389,87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R$ 1.034.537,30</a:t>
                      </a:r>
                      <a:endParaRPr lang="en-US" altLang="en-US" sz="95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57235" y="361115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Rentabilidade Fundos Líquidos 2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3" name="Tabela 2"/>
          <p:cNvGraphicFramePr/>
          <p:nvPr/>
        </p:nvGraphicFramePr>
        <p:xfrm>
          <a:off x="114300" y="1139190"/>
          <a:ext cx="8972550" cy="556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075"/>
                <a:gridCol w="1003935"/>
                <a:gridCol w="1004570"/>
                <a:gridCol w="942340"/>
                <a:gridCol w="1058545"/>
                <a:gridCol w="1088390"/>
                <a:gridCol w="1242695"/>
              </a:tblGrid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FUNDOS LÍQUIDOS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JANEIRO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FEVEREIRO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MARÇO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ABRIL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1° QUADRIMESTRE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12 MESES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PREVIDENCIÁRIO RF IMA-B 5 FICFI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R$ 91.030,52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R$ 86.881,03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-R$ 240.736,47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R$ 64.214,79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R$ 1.389,87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R$ 1.034.537,30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ENERGIA FI AÇÕES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R$ 51.802,61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-R$ 98.233,47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-R$ 584.600,30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R$ 88.085,14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-R$ 542.946,02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-R$ 328.805,31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AÇÕES SETOR FINANCEIRO FICFI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R$ 276.288,93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PREVIDENCIÁRIO AÇÕES VALOR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-R$ 49.963,65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-R$ 306.668,12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-R$ 842.477,35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R$ 190.648,35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-R$ 1.008.460,77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-R$ 903.571,78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RF Ref DI Ágil - CNPJRF REF DI ÁGIL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R$ 0,33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R$ 0,00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R$ 0,00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R$ 0,00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R$ 0,33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R$ 0,33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BB RENDA FIXA CURTO PRAZO SUPREMO SETOR PÚBLICO*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R$ 4,34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BRADESCO FIA SELECTION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-R$ 61.385,87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-R$ 519.766,17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-R$ 1.318.535,13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R$ 195.867,64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-R$ 1.703.819,53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-R$ 1.176.639,10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BRADESCO FIC DE FIA INSTITUCIONAL IBRX ALPHA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-R$ 4.399,04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-R$ 140.848,56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-R$ 480.167,76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R$ 125.062,99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-R$ 500.352,37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-R$ 287.759,18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BRADESCO FI MID SMALL CAPPS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-R$ 364.005,00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-R$ 762.138,57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-R$ 2.807.926,60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R$ 882.666,27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-R$ 3.051.403,90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-R$ 3.051.403,90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INSTITUCIONAL RENDA FIXA INFLAÇÃO FICFI*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R$ 1.822.108,39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INSTITUCIONAL RENDA FIXA INFLAÇÃO 5 FICFI*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R$ 750.841,33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SOBERANO REFERENCIADO DI LP 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R$ 132,22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R$ 101,08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R$ 118,73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R$ 98,23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R$ 450,26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R$ 141.978,41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RENDA FIXA IMA-B ATIVO FICFI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R$ 46.719,35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R$ 159.668,99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-R$ 1.406.058,03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R$ 306.761,23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-R$ 892.908,46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R$ 1.081.243,31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INST. ALOCAÇÃO DINÂMICA II RF FICFI*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pt-BR" alt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R$0,00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R$ 56.678,01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09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INST. ALOCAÇÃO DINÂMICA RF FICFI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R$ 97.977,16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R$ 75.955,51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R$ 158.507,63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R$ 43.181,88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R$ 375.622,18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R$ 1.397.766,92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AÇÕES DIVIDENDOS FI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-R$ 255.504,71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-R$ 624.363,78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-R$ 2.086.372,23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R$ 327.005,69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-R$ 2.639.235,03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-R$ 1.726.226,18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ITAÚ AÇÕES DUNAMIS FIC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-R$ 34.914,76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-R$ 1.806.489,15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-R$ 5.399.167,38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R$ 1.239.768,26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-R$ 6.000.803,03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-R$ 4.128.004,24</a:t>
                      </a:r>
                      <a:endParaRPr lang="en-US" altLang="en-US" sz="9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INST GLOBAL DINAMICO 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66CC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R$ 0,00</a:t>
                      </a:r>
                      <a:endParaRPr lang="en-US" altLang="en-US" sz="900" b="1">
                        <a:solidFill>
                          <a:srgbClr val="0066CC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R$ 0,00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R$ 0,00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66CC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R$ 4.160,63</a:t>
                      </a:r>
                      <a:endParaRPr lang="en-US" altLang="en-US" sz="900" b="1">
                        <a:solidFill>
                          <a:srgbClr val="0066CC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R$ 4.160,63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0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R$ 4.160,63</a:t>
                      </a:r>
                      <a:endParaRPr lang="en-US" altLang="en-US" sz="900" b="1">
                        <a:solidFill>
                          <a:srgbClr val="0070C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TOTAL FUNDOS LÍQUIDOS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R$ 492.539,16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-R$5.578.117,19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C9211E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-R$32.903.169,36 </a:t>
                      </a:r>
                      <a:endParaRPr lang="en-US" altLang="en-US" sz="950" b="1">
                        <a:solidFill>
                          <a:srgbClr val="C9211E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R$ 7.966.879,99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-R$ 30.021.867,40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R$ 12.528.038,86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310320" y="560880"/>
            <a:ext cx="8218800" cy="647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Receitas de Contribuições</a:t>
            </a:r>
            <a:b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</a:b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Prefeitura Municipal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179" name="Espaço Reservado para Conteúdo 6"/>
          <p:cNvGraphicFramePr/>
          <p:nvPr/>
        </p:nvGraphicFramePr>
        <p:xfrm>
          <a:off x="132840" y="1648440"/>
          <a:ext cx="8825040" cy="444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0" name="Imagem 5"/>
          <p:cNvPicPr/>
          <p:nvPr/>
        </p:nvPicPr>
        <p:blipFill>
          <a:blip r:embed="rId4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57235" y="361115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Rentabilidade Fundos Ilíquidos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" name="Tabela 1"/>
          <p:cNvGraphicFramePr/>
          <p:nvPr/>
        </p:nvGraphicFramePr>
        <p:xfrm>
          <a:off x="220980" y="1139190"/>
          <a:ext cx="8702040" cy="5448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970"/>
                <a:gridCol w="972820"/>
                <a:gridCol w="973455"/>
                <a:gridCol w="915035"/>
                <a:gridCol w="1024890"/>
                <a:gridCol w="1056005"/>
                <a:gridCol w="1205865"/>
              </a:tblGrid>
              <a:tr h="3556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FUNDOS ILÍQUIDOS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JANEIRO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FEVEREIRO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MARÇO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ABRIL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1° QUADRIMESTRE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12 MESES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RECUPERAÇÃO BRASIL RF LP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-R$ 30.343,45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R$ 32.744,39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R$ 924.314,18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R$ 29.980,15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R$ 956.695,27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-R$ 5.721.027,27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FIC RF LP IMAB 1000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-R$ 59.301,27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R$ 8.684,17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-R$ 1.149.051,55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R$ 203.641,93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-R$ 996.026,72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-R$ 861.938,03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SICILIA RENDA FIXA LONGO PRAZO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-R$ 6.764,99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-R$ 13.695,82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-R$ 5.215.735,99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-R$ 91.177,63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-R$ 5.327.374,43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-R$ 10.622.555,01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RF PYXIS INSTITUCIONAL IMA B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-R$ 91.286,34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-R$ 55.684,32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-R$ 556.447,59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-R$ 154.297,22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-R$ 857.715,47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-R$ 1.201.246,34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TERRA NOVA IMA B FICFI  RENDA FIXA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R$ 70.718,91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-R$ 1.304.864,36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-R$ 278.081,16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-R$ 11.432,70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-R$ 1.523.659,31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-R$ 1.512.432,32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SINGAPORE FI RENDA FIXA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-R$ 52.441,23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R$ 10.031,32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R$ 430.601,13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R$ 3.955,53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R$ 392.146,75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-R$ 1.826.369,86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BARCELONA RENDA FIXA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R$ 27.169,63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R$ 18.968,41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R$ 23.551,84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R$ 11.401,29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R$ 81.091,17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R$ 273.201,36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GGR PRIME I FIDC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R$ 65.166,38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-R$ 42.188,14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-R$ 21.702,90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-R$ 219.740,15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-R$ 218.464,81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R$ 30.510,10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ILLUMINATI FIDIC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-R$ 130.184,99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-R$ 76.678,98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-R$ 232.662,93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-R$ 218.312,76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-R$ 657.839,66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R$ 91.600,90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FIDC PREMIUM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-R$ 65.183,45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-R$ 22.128,64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-R$ 30.391,14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-R$ 21.105,50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-R$ 138.808,73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-R$ 1.062.081,46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 MULTIMERCADO SCULPTOR CREDITO PRIVADO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R$ 6.640,83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R$ 78.669,70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-R$ 1.641.338,51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R$ 37.741,40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-R$ 1.518.286,58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-R$ 2.652.002,94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CONQUEST FIP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-R$ 537,77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R$ 6.195,41</a:t>
                      </a: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-R$ 520,27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-R$ 483,09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R$ 4.654,28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R$ 1.608,36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GESTAO EMPRESARIAL FIP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R$ 2.984,67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-R$ 2.729,75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-R$ 3.800,80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-R$ 2.065,99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-R$ 5.611,87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-R$ 460.154,49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98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FIP LA SHOPPING CENTERS MULTIESTRATÉGIA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-R$ 10.204,74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-R$ 9.548,50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-R$ 11.234,08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-R$ 9.389,80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-R$ 40.377,12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R$ 745.410,18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CAM THRONE FIP MULTIESTRATÉGIA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-R$ 1.613,99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R$ 182.661,40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-R$ 6.501.100,67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R$ 0,00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-R$ 6.320.053,26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-R$ 6.378.789,01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AQUILLA FII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-R$ 8.878,83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-R$ 7.401,94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-R$ 7.686,90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-R$ 7.071,49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-R$ 31.039,16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-R$ 1.003.098,53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SÃO DOMINGOS FII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-R$ 8.233,08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-R$ 5.207,64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R$ 74.008,62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R$ 2.411,67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auto" latinLnBrk="0" hangingPunct="1">
                        <a:buClrTx/>
                        <a:buSzTx/>
                        <a:buFontTx/>
                        <a:buNone/>
                      </a:pPr>
                      <a:r>
                        <a:rPr lang="en-US" sz="950" b="1">
                          <a:solidFill>
                            <a:srgbClr val="0070C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R$ 62.979,57</a:t>
                      </a: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-R$ 8.283.268,74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95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TOTAL FUNDOS ILÍQUIDOS</a:t>
                      </a:r>
                      <a:endParaRPr lang="en-US" altLang="en-US" sz="950" b="1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-R$292.293,71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-R$1.202.173,29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-R$14.197.278,72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-R$445.944,36 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-R$ 16.137.690,08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950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-R$ 40.442.633,10</a:t>
                      </a:r>
                      <a:endParaRPr lang="en-US" altLang="en-US" sz="95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12700" marR="12700" marT="1270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1D4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57235" y="361115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pc="-1">
                <a:solidFill>
                  <a:srgbClr val="000000"/>
                </a:solidFill>
                <a:latin typeface="Arial Nova"/>
              </a:rPr>
              <a:t>Rentabilidade Fundos 12 Meses</a:t>
            </a:r>
            <a:endParaRPr lang="pt-BR" sz="3200" b="0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" name="Gráfico 1"/>
          <p:cNvGraphicFramePr/>
          <p:nvPr/>
        </p:nvGraphicFramePr>
        <p:xfrm>
          <a:off x="147955" y="1226820"/>
          <a:ext cx="8729345" cy="543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CustomShape 1"/>
          <p:cNvSpPr/>
          <p:nvPr/>
        </p:nvSpPr>
        <p:spPr>
          <a:xfrm>
            <a:off x="0" y="0"/>
            <a:ext cx="1509840" cy="685764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TextShape 2"/>
          <p:cNvSpPr txBox="1"/>
          <p:nvPr/>
        </p:nvSpPr>
        <p:spPr>
          <a:xfrm>
            <a:off x="351000" y="2269800"/>
            <a:ext cx="2318040" cy="2318040"/>
          </a:xfrm>
          <a:prstGeom prst="rect">
            <a:avLst/>
          </a:prstGeom>
          <a:solidFill>
            <a:srgbClr val="17375E"/>
          </a:solidFill>
          <a:ln w="174600">
            <a:solidFill>
              <a:srgbClr val="17375E"/>
            </a:solidFill>
            <a:round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strike="noStrike" spc="-1">
                <a:solidFill>
                  <a:srgbClr val="FFFFFF"/>
                </a:solidFill>
                <a:latin typeface="Arial Nova"/>
              </a:rPr>
              <a:t>Obrigad</a:t>
            </a:r>
            <a:r>
              <a:rPr lang="pt-BR" sz="2000" b="1" strike="noStrike" spc="-1">
                <a:solidFill>
                  <a:srgbClr val="FFFFFF"/>
                </a:solidFill>
                <a:latin typeface="Arial Nova"/>
              </a:rPr>
              <a:t>a</a:t>
            </a:r>
            <a:r>
              <a:rPr lang="en-US" sz="2000" b="1" strike="noStrike" spc="-1">
                <a:solidFill>
                  <a:srgbClr val="FFFFFF"/>
                </a:solidFill>
                <a:latin typeface="Arial Nova"/>
              </a:rPr>
              <a:t>!</a:t>
            </a:r>
            <a:endParaRPr lang="pt-BR" sz="20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pic>
        <p:nvPicPr>
          <p:cNvPr id="233" name="Imagem 6"/>
          <p:cNvPicPr/>
          <p:nvPr/>
        </p:nvPicPr>
        <p:blipFill>
          <a:blip r:embed="rId3"/>
          <a:stretch>
            <a:fillRect/>
          </a:stretch>
        </p:blipFill>
        <p:spPr>
          <a:xfrm>
            <a:off x="3219480" y="523800"/>
            <a:ext cx="4232520" cy="1745640"/>
          </a:xfrm>
          <a:prstGeom prst="rect">
            <a:avLst/>
          </a:prstGeom>
          <a:ln>
            <a:noFill/>
          </a:ln>
        </p:spPr>
      </p:pic>
      <p:sp>
        <p:nvSpPr>
          <p:cNvPr id="234" name="CustomShape 3"/>
          <p:cNvSpPr/>
          <p:nvPr/>
        </p:nvSpPr>
        <p:spPr>
          <a:xfrm>
            <a:off x="3219480" y="4494600"/>
            <a:ext cx="5390640" cy="159372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>
            <a:normAutofit/>
          </a:bodyPr>
          <a:lstStyle/>
          <a:p>
            <a:pPr indent="-227965">
              <a:lnSpc>
                <a:spcPct val="9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1800" b="1" strike="noStrike" spc="-1">
                <a:solidFill>
                  <a:srgbClr val="000000"/>
                </a:solidFill>
                <a:latin typeface="Arial Nova"/>
              </a:rPr>
              <a:t>Fátima Aparecida Belani</a:t>
            </a:r>
            <a:endParaRPr lang="pt-BR" sz="1800" b="0" strike="noStrike" spc="-1">
              <a:latin typeface="Arial" panose="020B0604020202020204"/>
            </a:endParaRPr>
          </a:p>
          <a:p>
            <a:pPr indent="-227965">
              <a:lnSpc>
                <a:spcPct val="90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/>
              <a:buChar char="•"/>
            </a:pPr>
            <a:r>
              <a:rPr lang="pt-BR" sz="1800" b="1" strike="noStrike" spc="-1">
                <a:solidFill>
                  <a:srgbClr val="000000"/>
                </a:solidFill>
                <a:latin typeface="Arial Nova"/>
              </a:rPr>
              <a:t>Presidente</a:t>
            </a:r>
            <a:endParaRPr lang="pt-BR" sz="1800" b="0" strike="noStrike" spc="-1">
              <a:latin typeface="Arial" panose="020B060402020202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pt-BR" sz="1800" b="0" strike="noStrike" spc="-1">
              <a:latin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310320" y="560880"/>
            <a:ext cx="8218800" cy="647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Receitas dos Afastados</a:t>
            </a:r>
            <a:b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</a:b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Prefeitura Municipal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182" name="Espaço Reservado para Conteúdo 6"/>
          <p:cNvGraphicFramePr/>
          <p:nvPr/>
        </p:nvGraphicFramePr>
        <p:xfrm>
          <a:off x="132840" y="1648440"/>
          <a:ext cx="8825040" cy="444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3" name="Imagem 2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184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310320" y="560880"/>
            <a:ext cx="8218800" cy="647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Receitas dos LSV</a:t>
            </a:r>
            <a:b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</a:b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Prefeitura Municipal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186" name="Espaço Reservado para Conteúdo 6"/>
          <p:cNvGraphicFramePr/>
          <p:nvPr/>
        </p:nvGraphicFramePr>
        <p:xfrm>
          <a:off x="132840" y="1648440"/>
          <a:ext cx="8825040" cy="444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7" name="Imagem 2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188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9" name="Espaço Reservado para Conteúdo 6"/>
          <p:cNvGraphicFramePr/>
          <p:nvPr/>
        </p:nvGraphicFramePr>
        <p:xfrm>
          <a:off x="0" y="1301040"/>
          <a:ext cx="9143640" cy="479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0" name="TextShape 1"/>
          <p:cNvSpPr txBox="1"/>
          <p:nvPr/>
        </p:nvSpPr>
        <p:spPr>
          <a:xfrm>
            <a:off x="256680" y="548640"/>
            <a:ext cx="8218800" cy="6476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Receitas de Contribuições</a:t>
            </a:r>
            <a:b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</a:b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Câmara Municipal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pic>
        <p:nvPicPr>
          <p:cNvPr id="191" name="Imagem 3"/>
          <p:cNvPicPr/>
          <p:nvPr/>
        </p:nvPicPr>
        <p:blipFill>
          <a:blip r:embed="rId3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192" name="Imagem 6"/>
          <p:cNvPicPr/>
          <p:nvPr/>
        </p:nvPicPr>
        <p:blipFill>
          <a:blip r:embed="rId4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601560" y="606600"/>
            <a:ext cx="8290800" cy="63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Receitas de Contribuições</a:t>
            </a:r>
            <a:b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</a:b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IPREM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194" name="Espaço Reservado para Conteúdo 4"/>
          <p:cNvGraphicFramePr/>
          <p:nvPr/>
        </p:nvGraphicFramePr>
        <p:xfrm>
          <a:off x="251640" y="1242000"/>
          <a:ext cx="8640720" cy="542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95" name="Imagem 3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196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390600" y="654120"/>
            <a:ext cx="8362800" cy="6354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Receitas de Contribuições</a:t>
            </a:r>
            <a:b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</a:b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Inativo e Pensionista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198" name="Espaço Reservado para Conteúdo 4"/>
          <p:cNvGraphicFramePr/>
          <p:nvPr/>
        </p:nvGraphicFramePr>
        <p:xfrm>
          <a:off x="235440" y="2355840"/>
          <a:ext cx="8568360" cy="297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99" name="Imagem 3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200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467640" y="188640"/>
            <a:ext cx="8218800" cy="6354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8500"/>
          </a:bodyPr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Outras Receitas</a:t>
            </a:r>
            <a:endParaRPr lang="pt-BR" sz="32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02" name="Espaço Reservado para Conteúdo 4"/>
          <p:cNvGraphicFramePr/>
          <p:nvPr/>
        </p:nvGraphicFramePr>
        <p:xfrm>
          <a:off x="467640" y="1484640"/>
          <a:ext cx="8352720" cy="453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3" name="Imagem 3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204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extShape 1"/>
          <p:cNvSpPr txBox="1"/>
          <p:nvPr/>
        </p:nvSpPr>
        <p:spPr>
          <a:xfrm>
            <a:off x="1146600" y="142560"/>
            <a:ext cx="7624800" cy="705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9500"/>
          </a:bodyPr>
          <a:lstStyle/>
          <a:p>
            <a:pPr algn="ctr">
              <a:lnSpc>
                <a:spcPct val="100000"/>
              </a:lnSpc>
            </a:pPr>
            <a:r>
              <a:rPr lang="pt-BR" sz="2800" b="1" strike="noStrike" spc="-1">
                <a:solidFill>
                  <a:srgbClr val="000000"/>
                </a:solidFill>
                <a:latin typeface="Arial Nova"/>
                <a:ea typeface="Adobe Gothic Std B"/>
              </a:rPr>
              <a:t>Despesas com Folha de Aposentadorias</a:t>
            </a:r>
            <a:endParaRPr lang="pt-BR" sz="2800" b="0" strike="noStrike" spc="-1">
              <a:solidFill>
                <a:srgbClr val="000000"/>
              </a:solidFill>
              <a:latin typeface="Calibri" panose="020F0502020204030204"/>
            </a:endParaRPr>
          </a:p>
        </p:txBody>
      </p:sp>
      <p:graphicFrame>
        <p:nvGraphicFramePr>
          <p:cNvPr id="206" name="Espaço Reservado para Conteúdo 1"/>
          <p:cNvGraphicFramePr/>
          <p:nvPr/>
        </p:nvGraphicFramePr>
        <p:xfrm>
          <a:off x="-5760" y="1156320"/>
          <a:ext cx="8860320" cy="5518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7" name="Imagem 3"/>
          <p:cNvPicPr/>
          <p:nvPr/>
        </p:nvPicPr>
        <p:blipFill>
          <a:blip r:embed="rId4"/>
          <a:stretch>
            <a:fillRect/>
          </a:stretch>
        </p:blipFill>
        <p:spPr>
          <a:xfrm>
            <a:off x="7596360" y="6091920"/>
            <a:ext cx="1414440" cy="582840"/>
          </a:xfrm>
          <a:prstGeom prst="rect">
            <a:avLst/>
          </a:prstGeom>
          <a:ln>
            <a:noFill/>
          </a:ln>
        </p:spPr>
      </p:pic>
      <p:pic>
        <p:nvPicPr>
          <p:cNvPr id="208" name="Imagem 5"/>
          <p:cNvPicPr/>
          <p:nvPr/>
        </p:nvPicPr>
        <p:blipFill>
          <a:blip r:embed="rId5"/>
          <a:stretch>
            <a:fillRect/>
          </a:stretch>
        </p:blipFill>
        <p:spPr>
          <a:xfrm>
            <a:off x="235800" y="105480"/>
            <a:ext cx="910440" cy="91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2149</Words>
  <Application>Microsoft Office PowerPoint</Application>
  <PresentationFormat>Apresentação na tela (4:3)</PresentationFormat>
  <Paragraphs>696</Paragraphs>
  <Slides>22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22</vt:i4>
      </vt:variant>
    </vt:vector>
  </HeadingPairs>
  <TitlesOfParts>
    <vt:vector size="34" baseType="lpstr">
      <vt:lpstr>Adobe Gothic Std B</vt:lpstr>
      <vt:lpstr>Arial</vt:lpstr>
      <vt:lpstr>Arial Nova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Tarifas Bancárias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2° Quadrimestre</dc:title>
  <dc:creator>Patricia Andrade</dc:creator>
  <cp:lastModifiedBy>ANELISA</cp:lastModifiedBy>
  <cp:revision>265</cp:revision>
  <cp:lastPrinted>2018-09-18T20:25:00Z</cp:lastPrinted>
  <dcterms:created xsi:type="dcterms:W3CDTF">2017-09-25T20:25:00Z</dcterms:created>
  <dcterms:modified xsi:type="dcterms:W3CDTF">2020-06-02T13:16:21Z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KSOProductBuildVer">
    <vt:lpwstr>1046-11.2.0.9363</vt:lpwstr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16</vt:i4>
  </property>
  <property fmtid="{D5CDD505-2E9C-101B-9397-08002B2CF9AE}" pid="9" name="PresentationFormat">
    <vt:lpwstr>Apresentação na tela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15</vt:i4>
  </property>
</Properties>
</file>