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charts/colors10.xml" ContentType="application/vnd.ms-office.chartcolorstyle+xml"/>
  <Override PartName="/ppt/charts/colors11.xml" ContentType="application/vnd.ms-office.chartcolorstyle+xml"/>
  <Override PartName="/ppt/charts/colors12.xml" ContentType="application/vnd.ms-office.chartcolorstyle+xml"/>
  <Override PartName="/ppt/charts/colors13.xml" ContentType="application/vnd.ms-office.chartcolorstyle+xml"/>
  <Override PartName="/ppt/charts/colors14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colors7.xml" ContentType="application/vnd.ms-office.chartcolorstyle+xml"/>
  <Override PartName="/ppt/charts/colors8.xml" ContentType="application/vnd.ms-office.chartcolorstyle+xml"/>
  <Override PartName="/ppt/charts/colors9.xml" ContentType="application/vnd.ms-office.chartcolorstyle+xml"/>
  <Override PartName="/ppt/charts/style1.xml" ContentType="application/vnd.ms-office.chartstyle+xml"/>
  <Override PartName="/ppt/charts/style10.xml" ContentType="application/vnd.ms-office.chartstyle+xml"/>
  <Override PartName="/ppt/charts/style11.xml" ContentType="application/vnd.ms-office.chartstyle+xml"/>
  <Override PartName="/ppt/charts/style12.xml" ContentType="application/vnd.ms-office.chartstyle+xml"/>
  <Override PartName="/ppt/charts/style13.xml" ContentType="application/vnd.ms-office.chartstyle+xml"/>
  <Override PartName="/ppt/charts/style14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charts/style7.xml" ContentType="application/vnd.ms-office.chartstyle+xml"/>
  <Override PartName="/ppt/charts/style8.xml" ContentType="application/vnd.ms-office.chartstyle+xml"/>
  <Override PartName="/ppt/charts/style9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6"/>
  </p:handoutMasterIdLst>
  <p:sldIdLst>
    <p:sldId id="256" r:id="rId3"/>
    <p:sldId id="257" r:id="rId5"/>
    <p:sldId id="279" r:id="rId6"/>
    <p:sldId id="258" r:id="rId7"/>
    <p:sldId id="259" r:id="rId8"/>
    <p:sldId id="261" r:id="rId9"/>
    <p:sldId id="263" r:id="rId10"/>
    <p:sldId id="265" r:id="rId11"/>
    <p:sldId id="266" r:id="rId12"/>
    <p:sldId id="267" r:id="rId13"/>
    <p:sldId id="268" r:id="rId14"/>
    <p:sldId id="278" r:id="rId15"/>
    <p:sldId id="270" r:id="rId16"/>
    <p:sldId id="271" r:id="rId17"/>
    <p:sldId id="292" r:id="rId18"/>
    <p:sldId id="293" r:id="rId19"/>
    <p:sldId id="294" r:id="rId20"/>
    <p:sldId id="295" r:id="rId21"/>
    <p:sldId id="298" r:id="rId22"/>
    <p:sldId id="300" r:id="rId23"/>
    <p:sldId id="296" r:id="rId24"/>
    <p:sldId id="274" r:id="rId25"/>
  </p:sldIdLst>
  <p:sldSz cx="9144000" cy="6858000" type="screen4x3"/>
  <p:notesSz cx="9926320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1F0EDBE1-47DB-4A12-BBA6-3A7BD4990C5F}">
          <p14:sldIdLst>
            <p14:sldId id="256"/>
            <p14:sldId id="257"/>
            <p14:sldId id="279"/>
            <p14:sldId id="258"/>
            <p14:sldId id="259"/>
            <p14:sldId id="261"/>
            <p14:sldId id="263"/>
            <p14:sldId id="265"/>
            <p14:sldId id="266"/>
            <p14:sldId id="267"/>
            <p14:sldId id="278"/>
            <p14:sldId id="270"/>
            <p14:sldId id="271"/>
            <p14:sldId id="292"/>
            <p14:sldId id="293"/>
            <p14:sldId id="294"/>
            <p14:sldId id="295"/>
            <p14:sldId id="298"/>
            <p14:sldId id="300"/>
            <p14:sldId id="296"/>
            <p14:sldId id="274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10" autoAdjust="0"/>
  </p:normalViewPr>
  <p:slideViewPr>
    <p:cSldViewPr>
      <p:cViewPr varScale="1">
        <p:scale>
          <a:sx n="90" d="100"/>
          <a:sy n="90" d="100"/>
        </p:scale>
        <p:origin x="1002" y="78"/>
      </p:cViewPr>
      <p:guideLst>
        <p:guide orient="horz" pos="2178"/>
        <p:guide pos="29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Workbook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package" Target="../embeddings/Workbook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package" Target="../embeddings/Workbook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package" Target="../embeddings/Workbook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oleObject" Target="file:///\\server\Financas\Ano%20Atual\2019\Arquivos%20Publica&#231;&#227;o%20Site%20IPREM\Extratos%20Consolidados%20-%20Publica&#231;&#227;o%20Mensal\2019\Extratos%20Consolidados%202019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Workbook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package" Target="../embeddings/Workbook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package" Target="../embeddings/Workbook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package" Target="../embeddings/Workbook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package" Target="../embeddings/Workbook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Workbook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31051428688"/>
          <c:y val="0.113963060496059"/>
          <c:w val="0.812899956565803"/>
          <c:h val="0.5710203170350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1035968.44</c:v>
                </c:pt>
                <c:pt idx="1">
                  <c:v>1014351.18</c:v>
                </c:pt>
                <c:pt idx="2">
                  <c:v>1070107.55</c:v>
                </c:pt>
                <c:pt idx="3">
                  <c:v>2009775.36</c:v>
                </c:pt>
                <c:pt idx="4">
                  <c:v>13289487.28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1665762.88</c:v>
                </c:pt>
                <c:pt idx="1">
                  <c:v>1652937.19</c:v>
                </c:pt>
                <c:pt idx="2">
                  <c:v>1691321.77</c:v>
                </c:pt>
                <c:pt idx="3">
                  <c:v>3267488.04</c:v>
                </c:pt>
                <c:pt idx="4">
                  <c:v>21481707.56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857037.56</c:v>
                </c:pt>
                <c:pt idx="1">
                  <c:v>850435.74</c:v>
                </c:pt>
                <c:pt idx="2">
                  <c:v>836514.29</c:v>
                </c:pt>
                <c:pt idx="3">
                  <c:v>1680851.54</c:v>
                </c:pt>
                <c:pt idx="4">
                  <c:v>11061444.64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4024960"/>
        <c:axId val="183254336"/>
      </c:barChart>
      <c:dateAx>
        <c:axId val="194024960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3254336"/>
        <c:crosses val="autoZero"/>
        <c:auto val="0"/>
        <c:lblAlgn val="ctr"/>
        <c:lblOffset val="100"/>
        <c:baseTimeUnit val="days"/>
      </c:dateAx>
      <c:valAx>
        <c:axId val="18325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40249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585384202345"/>
          <c:y val="0.00785059392524751"/>
          <c:w val="0.864529213070017"/>
          <c:h val="0.832132460330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2586.47</c:v>
                </c:pt>
                <c:pt idx="1">
                  <c:v>496.72</c:v>
                </c:pt>
                <c:pt idx="2">
                  <c:v>411.76</c:v>
                </c:pt>
                <c:pt idx="3">
                  <c:v>250</c:v>
                </c:pt>
                <c:pt idx="4" c:formatCode="#,###.##000">
                  <c:v>9998.02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650432"/>
        <c:axId val="126282560"/>
      </c:barChart>
      <c:catAx>
        <c:axId val="261650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2560"/>
        <c:crosses val="autoZero"/>
        <c:auto val="1"/>
        <c:lblAlgn val="ctr"/>
        <c:lblOffset val="100"/>
        <c:noMultiLvlLbl val="0"/>
      </c:catAx>
      <c:valAx>
        <c:axId val="12628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6504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58138480645"/>
          <c:y val="0.0405145980431594"/>
          <c:w val="0.864529213070017"/>
          <c:h val="0.8321324603308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 c:formatCode="#,###.##000">
                  <c:v>17602.82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456896"/>
        <c:axId val="126284864"/>
      </c:barChart>
      <c:catAx>
        <c:axId val="261456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4864"/>
        <c:crosses val="autoZero"/>
        <c:auto val="1"/>
        <c:lblAlgn val="ctr"/>
        <c:lblOffset val="100"/>
        <c:noMultiLvlLbl val="0"/>
      </c:catAx>
      <c:valAx>
        <c:axId val="12628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4568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63666150027"/>
          <c:y val="0.0255271344119659"/>
          <c:w val="0.83036333849973"/>
          <c:h val="0.7499599711199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Teto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484945.13</c:v>
                </c:pt>
                <c:pt idx="1">
                  <c:v>484945.13</c:v>
                </c:pt>
                <c:pt idx="2">
                  <c:v>484945.13</c:v>
                </c:pt>
                <c:pt idx="3">
                  <c:v>484945.13</c:v>
                </c:pt>
                <c:pt idx="4">
                  <c:v>6304290.13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Desp. Adm.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268953.82</c:v>
                </c:pt>
                <c:pt idx="1">
                  <c:v>112551.75</c:v>
                </c:pt>
                <c:pt idx="2">
                  <c:v>654932.64</c:v>
                </c:pt>
                <c:pt idx="3">
                  <c:v>422298.36</c:v>
                </c:pt>
                <c:pt idx="4">
                  <c:v>3061221.43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208576"/>
        <c:axId val="126287168"/>
      </c:barChart>
      <c:catAx>
        <c:axId val="261208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7168"/>
        <c:crosses val="autoZero"/>
        <c:auto val="1"/>
        <c:lblAlgn val="ctr"/>
        <c:lblOffset val="100"/>
        <c:noMultiLvlLbl val="0"/>
      </c:catAx>
      <c:valAx>
        <c:axId val="12628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208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2685.04</c:v>
                </c:pt>
                <c:pt idx="1">
                  <c:v>2575.97</c:v>
                </c:pt>
                <c:pt idx="2">
                  <c:v>2908.6</c:v>
                </c:pt>
                <c:pt idx="3">
                  <c:v>2552.54</c:v>
                </c:pt>
                <c:pt idx="4">
                  <c:v>29162.97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266944"/>
        <c:axId val="261392064"/>
      </c:barChart>
      <c:catAx>
        <c:axId val="261266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392064"/>
        <c:crosses val="autoZero"/>
        <c:auto val="1"/>
        <c:lblAlgn val="ctr"/>
        <c:lblOffset val="100"/>
        <c:noMultiLvlLbl val="0"/>
      </c:catAx>
      <c:valAx>
        <c:axId val="261392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2669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pt-BR" sz="1400" b="1" i="0" u="none" strike="noStrike" kern="1200" cap="none" baseline="0">
                <a:ln>
                  <a:noFill/>
                </a:ln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>
                <a:ln>
                  <a:noFill/>
                </a:ln>
              </a:rPr>
              <a:t>Rentabilidade Acumulada - Fundos de Investimento</a:t>
            </a:r>
            <a:endParaRPr>
              <a:ln>
                <a:noFill/>
              </a:ln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742616406955601"/>
          <c:y val="0.157883449949843"/>
          <c:w val="0.860189159610622"/>
          <c:h val="0.582841754295973"/>
        </c:manualLayout>
      </c:layout>
      <c:lineChart>
        <c:grouping val="standard"/>
        <c:varyColors val="0"/>
        <c:ser>
          <c:idx val="0"/>
          <c:order val="0"/>
          <c:tx>
            <c:strRef>
              <c:f>'[Extratos Consolidados 2019.xlsx]Acumulado 2019 (DEZEMBRO)'!$B$4</c:f>
              <c:strCache>
                <c:ptCount val="1"/>
                <c:pt idx="0">
                  <c:v>Fundos Líquidos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elete val="1"/>
          </c:dLbls>
          <c:cat>
            <c:strRef>
              <c:f>'[Extratos Consolidados 2019.xlsx]Acumulado 2019 (DEZEMBRO)'!$C$3:$O$3</c:f>
              <c:strCache>
                <c:ptCount val="13"/>
                <c:pt idx="0" c:formatCode="dd/mm/yyyy">
                  <c:v>01/01/2019</c:v>
                </c:pt>
                <c:pt idx="1" c:formatCode="dd/mmm">
                  <c:v>Janeiro</c:v>
                </c:pt>
                <c:pt idx="2" c:formatCode="dd/mmm">
                  <c:v>Fevereiro</c:v>
                </c:pt>
                <c:pt idx="3" c:formatCode="dd/mmm">
                  <c:v>Março</c:v>
                </c:pt>
                <c:pt idx="4" c:formatCode="dd/mmm">
                  <c:v>Abril</c:v>
                </c:pt>
                <c:pt idx="5" c:formatCode="dd/mmm">
                  <c:v>Maio</c:v>
                </c:pt>
                <c:pt idx="6">
                  <c:v>Junho</c:v>
                </c:pt>
                <c:pt idx="7">
                  <c:v>Julho</c:v>
                </c:pt>
                <c:pt idx="8">
                  <c:v>Agosto</c:v>
                </c:pt>
                <c:pt idx="9">
                  <c:v>Setembro</c:v>
                </c:pt>
                <c:pt idx="10">
                  <c:v>Outubro</c:v>
                </c:pt>
                <c:pt idx="11">
                  <c:v>Novembro</c:v>
                </c:pt>
                <c:pt idx="12">
                  <c:v>Dezembro</c:v>
                </c:pt>
              </c:strCache>
            </c:strRef>
          </c:cat>
          <c:val>
            <c:numRef>
              <c:f>'[Extratos Consolidados 2019.xlsx]Acumulado 2019 (DEZEMBRO)'!$C$4:$O$4</c:f>
              <c:numCache>
                <c:formatCode>General</c:formatCode>
                <c:ptCount val="13"/>
                <c:pt idx="0">
                  <c:v>0</c:v>
                </c:pt>
                <c:pt idx="1" c:formatCode="0.00%">
                  <c:v>0.0283979482861669</c:v>
                </c:pt>
                <c:pt idx="2" c:formatCode="0.00%">
                  <c:v>0.0335415378770978</c:v>
                </c:pt>
                <c:pt idx="3" c:formatCode="0.00%">
                  <c:v>0.0390729175701428</c:v>
                </c:pt>
                <c:pt idx="4" c:formatCode="0.00%">
                  <c:v>0.0509777377884131</c:v>
                </c:pt>
                <c:pt idx="5" c:formatCode="0.00%">
                  <c:v>0.0779247827822609</c:v>
                </c:pt>
                <c:pt idx="6" c:formatCode="0.00%">
                  <c:v>0.106428300153843</c:v>
                </c:pt>
                <c:pt idx="7" c:formatCode="0.00%">
                  <c:v>0.117604009850371</c:v>
                </c:pt>
                <c:pt idx="8" c:formatCode="0.00%">
                  <c:v>0.116965838625974</c:v>
                </c:pt>
                <c:pt idx="9" c:formatCode="0.00%">
                  <c:v>0.140148561352166</c:v>
                </c:pt>
                <c:pt idx="10" c:formatCode="0.00%">
                  <c:v>0.166014497611576</c:v>
                </c:pt>
                <c:pt idx="11" c:formatCode="0.00%">
                  <c:v>0.156070714413909</c:v>
                </c:pt>
                <c:pt idx="12" c:formatCode="0.00%">
                  <c:v>0.18723713768048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'[Extratos Consolidados 2019.xlsx]Acumulado 2019 (DEZEMBRO)'!$B$5</c:f>
              <c:strCache>
                <c:ptCount val="1"/>
                <c:pt idx="0">
                  <c:v>Fundos Ilíquidos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elete val="1"/>
          </c:dLbls>
          <c:cat>
            <c:strRef>
              <c:f>'[Extratos Consolidados 2019.xlsx]Acumulado 2019 (DEZEMBRO)'!$C$3:$O$3</c:f>
              <c:strCache>
                <c:ptCount val="13"/>
                <c:pt idx="0" c:formatCode="dd/mm/yyyy">
                  <c:v>01/01/2019</c:v>
                </c:pt>
                <c:pt idx="1" c:formatCode="dd/mmm">
                  <c:v>Janeiro</c:v>
                </c:pt>
                <c:pt idx="2" c:formatCode="dd/mmm">
                  <c:v>Fevereiro</c:v>
                </c:pt>
                <c:pt idx="3" c:formatCode="dd/mmm">
                  <c:v>Março</c:v>
                </c:pt>
                <c:pt idx="4" c:formatCode="dd/mmm">
                  <c:v>Abril</c:v>
                </c:pt>
                <c:pt idx="5" c:formatCode="dd/mmm">
                  <c:v>Maio</c:v>
                </c:pt>
                <c:pt idx="6">
                  <c:v>Junho</c:v>
                </c:pt>
                <c:pt idx="7">
                  <c:v>Julho</c:v>
                </c:pt>
                <c:pt idx="8">
                  <c:v>Agosto</c:v>
                </c:pt>
                <c:pt idx="9">
                  <c:v>Setembro</c:v>
                </c:pt>
                <c:pt idx="10">
                  <c:v>Outubro</c:v>
                </c:pt>
                <c:pt idx="11">
                  <c:v>Novembro</c:v>
                </c:pt>
                <c:pt idx="12">
                  <c:v>Dezembro</c:v>
                </c:pt>
              </c:strCache>
            </c:strRef>
          </c:cat>
          <c:val>
            <c:numRef>
              <c:f>'[Extratos Consolidados 2019.xlsx]Acumulado 2019 (DEZEMBRO)'!$C$5:$O$5</c:f>
              <c:numCache>
                <c:formatCode>General</c:formatCode>
                <c:ptCount val="13"/>
                <c:pt idx="0">
                  <c:v>0</c:v>
                </c:pt>
                <c:pt idx="1" c:formatCode="0.00%">
                  <c:v>-0.00297099177339565</c:v>
                </c:pt>
                <c:pt idx="2" c:formatCode="0.00%">
                  <c:v>-0.0057855600197404</c:v>
                </c:pt>
                <c:pt idx="3" c:formatCode="0.00%">
                  <c:v>-0.0188466053523247</c:v>
                </c:pt>
                <c:pt idx="4" c:formatCode="0.00%">
                  <c:v>-0.0178754467057717</c:v>
                </c:pt>
                <c:pt idx="5" c:formatCode="0.00%">
                  <c:v>-0.0128138555650096</c:v>
                </c:pt>
                <c:pt idx="6" c:formatCode="0.00%">
                  <c:v>-0.0584791947142576</c:v>
                </c:pt>
                <c:pt idx="7" c:formatCode="0.00%">
                  <c:v>-0.0582902549939749</c:v>
                </c:pt>
                <c:pt idx="8" c:formatCode="0.00%">
                  <c:v>-0.119694303388203</c:v>
                </c:pt>
                <c:pt idx="9" c:formatCode="0.00%">
                  <c:v>-0.116976197225334</c:v>
                </c:pt>
                <c:pt idx="10" c:formatCode="0.00%">
                  <c:v>-0.113643245185247</c:v>
                </c:pt>
                <c:pt idx="11" c:formatCode="0.00%">
                  <c:v>-0.16508848875312</c:v>
                </c:pt>
                <c:pt idx="12" c:formatCode="0.00%">
                  <c:v>-0.164546568921459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'[Extratos Consolidados 2019.xlsx]Acumulado 2019 (DEZEMBRO)'!$B$6</c:f>
              <c:strCache>
                <c:ptCount val="1"/>
                <c:pt idx="0">
                  <c:v>Carteira Total</c:v>
                </c:pt>
              </c:strCache>
            </c:strRef>
          </c:tx>
          <c:spPr>
            <a:ln w="22225" cap="rnd">
              <a:solidFill>
                <a:schemeClr val="accent3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elete val="1"/>
          </c:dLbls>
          <c:cat>
            <c:strRef>
              <c:f>'[Extratos Consolidados 2019.xlsx]Acumulado 2019 (DEZEMBRO)'!$C$3:$O$3</c:f>
              <c:strCache>
                <c:ptCount val="13"/>
                <c:pt idx="0" c:formatCode="dd/mm/yyyy">
                  <c:v>01/01/2019</c:v>
                </c:pt>
                <c:pt idx="1" c:formatCode="dd/mmm">
                  <c:v>Janeiro</c:v>
                </c:pt>
                <c:pt idx="2" c:formatCode="dd/mmm">
                  <c:v>Fevereiro</c:v>
                </c:pt>
                <c:pt idx="3" c:formatCode="dd/mmm">
                  <c:v>Março</c:v>
                </c:pt>
                <c:pt idx="4" c:formatCode="dd/mmm">
                  <c:v>Abril</c:v>
                </c:pt>
                <c:pt idx="5" c:formatCode="dd/mmm">
                  <c:v>Maio</c:v>
                </c:pt>
                <c:pt idx="6">
                  <c:v>Junho</c:v>
                </c:pt>
                <c:pt idx="7">
                  <c:v>Julho</c:v>
                </c:pt>
                <c:pt idx="8">
                  <c:v>Agosto</c:v>
                </c:pt>
                <c:pt idx="9">
                  <c:v>Setembro</c:v>
                </c:pt>
                <c:pt idx="10">
                  <c:v>Outubro</c:v>
                </c:pt>
                <c:pt idx="11">
                  <c:v>Novembro</c:v>
                </c:pt>
                <c:pt idx="12">
                  <c:v>Dezembro</c:v>
                </c:pt>
              </c:strCache>
            </c:strRef>
          </c:cat>
          <c:val>
            <c:numRef>
              <c:f>'[Extratos Consolidados 2019.xlsx]Acumulado 2019 (DEZEMBRO)'!$C$6:$O$6</c:f>
              <c:numCache>
                <c:formatCode>General</c:formatCode>
                <c:ptCount val="13"/>
                <c:pt idx="0">
                  <c:v>0</c:v>
                </c:pt>
                <c:pt idx="1" c:formatCode="0.00%">
                  <c:v>0.0158941146311585</c:v>
                </c:pt>
                <c:pt idx="2" c:formatCode="0.00%">
                  <c:v>0.0178767200171943</c:v>
                </c:pt>
                <c:pt idx="3" c:formatCode="0.00%">
                  <c:v>0.0165504996339714</c:v>
                </c:pt>
                <c:pt idx="4" c:formatCode="0.00%">
                  <c:v>0.0244215948401272</c:v>
                </c:pt>
                <c:pt idx="5" c:formatCode="0.00%">
                  <c:v>0.0432489664068945</c:v>
                </c:pt>
                <c:pt idx="6" c:formatCode="0.00%">
                  <c:v>0.0443637439580888</c:v>
                </c:pt>
                <c:pt idx="7" c:formatCode="0.00%">
                  <c:v>0.0514827439549419</c:v>
                </c:pt>
                <c:pt idx="8" c:formatCode="0.00%">
                  <c:v>0.028476452315116</c:v>
                </c:pt>
                <c:pt idx="9" c:formatCode="0.00%">
                  <c:v>0.0441283023991037</c:v>
                </c:pt>
                <c:pt idx="10" c:formatCode="0.00%">
                  <c:v>0.0617127163210167</c:v>
                </c:pt>
                <c:pt idx="11" c:formatCode="0.00%">
                  <c:v>0.0368756579293357</c:v>
                </c:pt>
                <c:pt idx="12" c:formatCode="0.00%">
                  <c:v>0.0567879675209773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'[Extratos Consolidados 2019.xlsx]Acumulado 2019 (DEZEMBRO)'!$B$7</c:f>
              <c:strCache>
                <c:ptCount val="1"/>
                <c:pt idx="0">
                  <c:v>IPCA + 6%</c:v>
                </c:pt>
              </c:strCache>
            </c:strRef>
          </c:tx>
          <c:spPr>
            <a:ln w="22225" cap="rnd">
              <a:solidFill>
                <a:schemeClr val="accent4"/>
              </a:solidFill>
            </a:ln>
            <a:effectLst>
              <a:glow rad="139700">
                <a:schemeClr val="accent4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delete val="1"/>
          </c:dLbls>
          <c:cat>
            <c:strRef>
              <c:f>'[Extratos Consolidados 2019.xlsx]Acumulado 2019 (DEZEMBRO)'!$C$3:$O$3</c:f>
              <c:strCache>
                <c:ptCount val="13"/>
                <c:pt idx="0" c:formatCode="dd/mm/yyyy">
                  <c:v>01/01/2019</c:v>
                </c:pt>
                <c:pt idx="1" c:formatCode="dd/mmm">
                  <c:v>Janeiro</c:v>
                </c:pt>
                <c:pt idx="2" c:formatCode="dd/mmm">
                  <c:v>Fevereiro</c:v>
                </c:pt>
                <c:pt idx="3" c:formatCode="dd/mmm">
                  <c:v>Março</c:v>
                </c:pt>
                <c:pt idx="4" c:formatCode="dd/mmm">
                  <c:v>Abril</c:v>
                </c:pt>
                <c:pt idx="5" c:formatCode="dd/mmm">
                  <c:v>Maio</c:v>
                </c:pt>
                <c:pt idx="6">
                  <c:v>Junho</c:v>
                </c:pt>
                <c:pt idx="7">
                  <c:v>Julho</c:v>
                </c:pt>
                <c:pt idx="8">
                  <c:v>Agosto</c:v>
                </c:pt>
                <c:pt idx="9">
                  <c:v>Setembro</c:v>
                </c:pt>
                <c:pt idx="10">
                  <c:v>Outubro</c:v>
                </c:pt>
                <c:pt idx="11">
                  <c:v>Novembro</c:v>
                </c:pt>
                <c:pt idx="12">
                  <c:v>Dezembro</c:v>
                </c:pt>
              </c:strCache>
            </c:strRef>
          </c:cat>
          <c:val>
            <c:numRef>
              <c:f>'[Extratos Consolidados 2019.xlsx]Acumulado 2019 (DEZEMBRO)'!$C$7:$O$7</c:f>
              <c:numCache>
                <c:formatCode>General</c:formatCode>
                <c:ptCount val="13"/>
                <c:pt idx="0">
                  <c:v>0</c:v>
                </c:pt>
                <c:pt idx="1" c:formatCode="0.00%">
                  <c:v>0.00806755056534305</c:v>
                </c:pt>
                <c:pt idx="2" c:formatCode="0.00%">
                  <c:v>0.0173458794165442</c:v>
                </c:pt>
                <c:pt idx="3" c:formatCode="0.00%">
                  <c:v>0.0299650958915005</c:v>
                </c:pt>
                <c:pt idx="4" c:formatCode="0.00%">
                  <c:v>0.0408778805438257</c:v>
                </c:pt>
                <c:pt idx="5" c:formatCode="0.00%">
                  <c:v>0.0473041339878575</c:v>
                </c:pt>
                <c:pt idx="6" c:formatCode="0.00%">
                  <c:v>0.0525071800113179</c:v>
                </c:pt>
                <c:pt idx="7" c:formatCode="0.00%">
                  <c:v>0.0596398095230775</c:v>
                </c:pt>
                <c:pt idx="8" c:formatCode="0.00%">
                  <c:v>0.0659689373028465</c:v>
                </c:pt>
                <c:pt idx="9" c:formatCode="0.00%">
                  <c:v>0.0707291319682506</c:v>
                </c:pt>
                <c:pt idx="10" c:formatCode="0.00%">
                  <c:v>0.0770169011200483</c:v>
                </c:pt>
                <c:pt idx="11" c:formatCode="0.00%">
                  <c:v>0.0877788579562406</c:v>
                </c:pt>
                <c:pt idx="12" c:formatCode="0.00%">
                  <c:v>0.10564402383159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889856969"/>
        <c:axId val="749478743"/>
      </c:lineChart>
      <c:catAx>
        <c:axId val="889856969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0" spcFirstLastPara="0" vertOverflow="ellipsis" vert="horz" wrap="square" anchor="t" anchorCtr="1" forceAA="0"/>
          <a:lstStyle/>
          <a:p>
            <a:pPr>
              <a:defRPr lang="pt-BR" sz="900" b="1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749478743"/>
        <c:crosses val="autoZero"/>
        <c:auto val="0"/>
        <c:lblAlgn val="ctr"/>
        <c:lblOffset val="100"/>
        <c:noMultiLvlLbl val="0"/>
      </c:catAx>
      <c:valAx>
        <c:axId val="749478743"/>
        <c:scaling>
          <c:orientation val="minMax"/>
          <c:min val="-0.2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89856969"/>
        <c:crossesAt val="1"/>
        <c:crossBetween val="between"/>
        <c:majorUnit val="0.025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3"/>
        <c:txPr>
          <a:bodyPr rot="0" spcFirstLastPara="0" vertOverflow="ellipsis" vert="horz" wrap="square" anchor="ctr" anchorCtr="1"/>
          <a:lstStyle/>
          <a:p>
            <a:pPr>
              <a:defRPr lang="pt-BR" sz="900" b="0" i="0" u="none" strike="noStrike" kern="1200" baseline="0">
                <a:ln>
                  <a:noFill/>
                </a:ln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>
        <c:manualLayout>
          <c:xMode val="edge"/>
          <c:yMode val="edge"/>
          <c:x val="0.132025693966506"/>
          <c:y val="0.860404774260509"/>
          <c:w val="0.747648543243863"/>
          <c:h val="0.0624026984950701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pt-BR" sz="900" b="0" i="0" u="none" strike="noStrike" kern="1200" baseline="0">
              <a:ln>
                <a:noFill/>
              </a:ln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 anchor="b" anchorCtr="1"/>
    <a:lstStyle/>
    <a:p>
      <a:pPr>
        <a:defRPr lang="pt-BR">
          <a:ln>
            <a:noFill/>
          </a:ln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502657112173"/>
          <c:y val="0.0378170006426853"/>
          <c:w val="0.80616297263267"/>
          <c:h val="0.642398029348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 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42348.26</c:v>
                </c:pt>
                <c:pt idx="1">
                  <c:v>0</c:v>
                </c:pt>
                <c:pt idx="2">
                  <c:v>108869.31</c:v>
                </c:pt>
                <c:pt idx="3">
                  <c:v>46708.48</c:v>
                </c:pt>
                <c:pt idx="4">
                  <c:v>507109.84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 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59470.51</c:v>
                </c:pt>
                <c:pt idx="1">
                  <c:v>0</c:v>
                </c:pt>
                <c:pt idx="2">
                  <c:v>177327.9</c:v>
                </c:pt>
                <c:pt idx="3">
                  <c:v>59956.74</c:v>
                </c:pt>
                <c:pt idx="4">
                  <c:v>809864.81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 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24632.68</c:v>
                </c:pt>
                <c:pt idx="1">
                  <c:v>0</c:v>
                </c:pt>
                <c:pt idx="2">
                  <c:v>91277.62</c:v>
                </c:pt>
                <c:pt idx="3">
                  <c:v>30770.61</c:v>
                </c:pt>
                <c:pt idx="4">
                  <c:v>412319.5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84665088"/>
        <c:axId val="237074624"/>
      </c:barChart>
      <c:dateAx>
        <c:axId val="184665088"/>
        <c:scaling>
          <c:orientation val="minMax"/>
        </c:scaling>
        <c:delete val="0"/>
        <c:axPos val="b"/>
        <c:numFmt formatCode="&quot;R$&quot;\ #,##0.00;[Red]&quot;R$&quot;\ 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37074624"/>
        <c:crosses val="autoZero"/>
        <c:auto val="0"/>
        <c:lblAlgn val="ctr"/>
        <c:lblOffset val="100"/>
        <c:baseTimeUnit val="days"/>
      </c:dateAx>
      <c:valAx>
        <c:axId val="23707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4665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742807273021"/>
          <c:y val="0.0597653783725927"/>
          <c:w val="0.808067813401817"/>
          <c:h val="0.5481598951126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 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"R$"#,###.##000;\-"R$"#,###.##000</c:formatCode>
                <c:ptCount val="5"/>
                <c:pt idx="0">
                  <c:v>10290.31</c:v>
                </c:pt>
                <c:pt idx="1">
                  <c:v>9854.2</c:v>
                </c:pt>
                <c:pt idx="2">
                  <c:v>9967.15</c:v>
                </c:pt>
                <c:pt idx="3">
                  <c:v>16296.3</c:v>
                </c:pt>
                <c:pt idx="4">
                  <c:v>116344.78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Déficit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 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"R$"#,###.##000;\-"R$"#,###.##000</c:formatCode>
                <c:ptCount val="5"/>
                <c:pt idx="0">
                  <c:v>16760.96</c:v>
                </c:pt>
                <c:pt idx="1">
                  <c:v>16050.62</c:v>
                </c:pt>
                <c:pt idx="2">
                  <c:v>16234.6</c:v>
                </c:pt>
                <c:pt idx="3">
                  <c:v>26190.29</c:v>
                </c:pt>
                <c:pt idx="4">
                  <c:v>189899.13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 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"R$"#,###.##000;\-"R$"#,###.##000</c:formatCode>
                <c:ptCount val="5"/>
                <c:pt idx="0">
                  <c:v>8627.44</c:v>
                </c:pt>
                <c:pt idx="1">
                  <c:v>8261.8</c:v>
                </c:pt>
                <c:pt idx="2">
                  <c:v>8356.52</c:v>
                </c:pt>
                <c:pt idx="3">
                  <c:v>16655.53</c:v>
                </c:pt>
                <c:pt idx="4">
                  <c:v>100526.06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080704"/>
        <c:axId val="193767104"/>
      </c:barChart>
      <c:catAx>
        <c:axId val="1950807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3767104"/>
        <c:crosses val="autoZero"/>
        <c:auto val="1"/>
        <c:lblAlgn val="ctr"/>
        <c:lblOffset val="100"/>
        <c:noMultiLvlLbl val="0"/>
      </c:catAx>
      <c:valAx>
        <c:axId val="193767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#,###.##000;\-&quot;R$&quot;#,###.##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50807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38550466874"/>
          <c:y val="0.00423429781227946"/>
          <c:w val="0.867314720040214"/>
          <c:h val="0.8403562085186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_-"R$"* #,###.##000_-;\-"R$"* #,###.##000_-;_-"R$"* "-"??_-;_-@_-</c:formatCode>
                <c:ptCount val="5"/>
                <c:pt idx="0">
                  <c:v>10765.81</c:v>
                </c:pt>
                <c:pt idx="1">
                  <c:v>0</c:v>
                </c:pt>
                <c:pt idx="2">
                  <c:v>22679.86</c:v>
                </c:pt>
                <c:pt idx="3">
                  <c:v>20121.07</c:v>
                </c:pt>
                <c:pt idx="4">
                  <c:v>114240.54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9301120"/>
        <c:axId val="118818496"/>
      </c:barChart>
      <c:catAx>
        <c:axId val="119301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8818496"/>
        <c:crosses val="autoZero"/>
        <c:auto val="1"/>
        <c:lblAlgn val="ctr"/>
        <c:lblOffset val="100"/>
        <c:noMultiLvlLbl val="0"/>
      </c:catAx>
      <c:valAx>
        <c:axId val="118818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* #,###.##000_-;\-&quot;R$&quot;* #,###.##000_-;_-&quot;R$&quot;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93011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6310227264837"/>
          <c:y val="0.033599550056243"/>
          <c:w val="0.739661681109506"/>
          <c:h val="0.687551523465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Aluguel Terreno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9980</c:v>
                </c:pt>
                <c:pt idx="1">
                  <c:v>0</c:v>
                </c:pt>
                <c:pt idx="2">
                  <c:v>9980</c:v>
                </c:pt>
                <c:pt idx="3">
                  <c:v>9980</c:v>
                </c:pt>
                <c:pt idx="4">
                  <c:v>109780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COMPREV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34563.49</c:v>
                </c:pt>
                <c:pt idx="1">
                  <c:v>34500.18</c:v>
                </c:pt>
                <c:pt idx="2">
                  <c:v>34500.18</c:v>
                </c:pt>
                <c:pt idx="3">
                  <c:v>69000.36</c:v>
                </c:pt>
                <c:pt idx="4">
                  <c:v>449216.85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2921472"/>
        <c:axId val="118823680"/>
      </c:barChart>
      <c:catAx>
        <c:axId val="429214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18823680"/>
        <c:crosses val="autoZero"/>
        <c:auto val="1"/>
        <c:lblAlgn val="ctr"/>
        <c:lblOffset val="100"/>
        <c:noMultiLvlLbl val="0"/>
      </c:catAx>
      <c:valAx>
        <c:axId val="11882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429214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13936520714"/>
          <c:y val="0.0245577495608786"/>
          <c:w val="0.849757813794824"/>
          <c:h val="0.703379828401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2609439.95</c:v>
                </c:pt>
                <c:pt idx="1">
                  <c:v>2702267.94</c:v>
                </c:pt>
                <c:pt idx="2">
                  <c:v>2759916.26</c:v>
                </c:pt>
                <c:pt idx="3">
                  <c:v>2791472.55</c:v>
                </c:pt>
                <c:pt idx="4">
                  <c:v>32595559.82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61820.44</c:v>
                </c:pt>
                <c:pt idx="1">
                  <c:v>61820.44</c:v>
                </c:pt>
                <c:pt idx="2">
                  <c:v>61820.44</c:v>
                </c:pt>
                <c:pt idx="3">
                  <c:v>61820.44</c:v>
                </c:pt>
                <c:pt idx="4">
                  <c:v>636422.77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7908</c:v>
                </c:pt>
                <c:pt idx="1">
                  <c:v>7908</c:v>
                </c:pt>
                <c:pt idx="2">
                  <c:v>7908</c:v>
                </c:pt>
                <c:pt idx="3">
                  <c:v>7908</c:v>
                </c:pt>
                <c:pt idx="4">
                  <c:v>102804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Coluna1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Plan1!$E$2:$E$6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5613696"/>
        <c:axId val="125890496"/>
      </c:barChart>
      <c:catAx>
        <c:axId val="195613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5890496"/>
        <c:crosses val="autoZero"/>
        <c:auto val="1"/>
        <c:lblAlgn val="ctr"/>
        <c:lblOffset val="100"/>
        <c:noMultiLvlLbl val="0"/>
      </c:catAx>
      <c:valAx>
        <c:axId val="12589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956136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532863136419"/>
          <c:y val="0.0429210187259459"/>
          <c:w val="0.817642887337782"/>
          <c:h val="0.7639590625917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371900.77</c:v>
                </c:pt>
                <c:pt idx="1">
                  <c:v>371600.63</c:v>
                </c:pt>
                <c:pt idx="2">
                  <c:v>370631.71</c:v>
                </c:pt>
                <c:pt idx="3">
                  <c:v>555636.42</c:v>
                </c:pt>
                <c:pt idx="4">
                  <c:v>4770791.94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_-"R$"\ * #,###.##000_-;\-"R$"\ * #,###.##000_-;_-"R$"\ * "-"??_-;_-@_-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_-"R$"\ * #,###.##000_-;\-"R$"\ * #,###.##000_-;_-"R$"\ * "-"??_-;_-@_-</c:formatCode>
                <c:ptCount val="5"/>
                <c:pt idx="0">
                  <c:v>1209.18</c:v>
                </c:pt>
                <c:pt idx="1">
                  <c:v>1209.18</c:v>
                </c:pt>
                <c:pt idx="2">
                  <c:v>1209.18</c:v>
                </c:pt>
                <c:pt idx="3">
                  <c:v>1813.77</c:v>
                </c:pt>
                <c:pt idx="4">
                  <c:v>15719.34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0599040"/>
        <c:axId val="126244480"/>
      </c:barChart>
      <c:catAx>
        <c:axId val="240599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44480"/>
        <c:crosses val="autoZero"/>
        <c:auto val="1"/>
        <c:lblAlgn val="ctr"/>
        <c:lblOffset val="100"/>
        <c:noMultiLvlLbl val="0"/>
      </c:catAx>
      <c:valAx>
        <c:axId val="12624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405990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Auxílio Doença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#,###.##000</c:formatCode>
                <c:ptCount val="5"/>
                <c:pt idx="0">
                  <c:v>163820.79</c:v>
                </c:pt>
                <c:pt idx="1">
                  <c:v>187814.02</c:v>
                </c:pt>
                <c:pt idx="2">
                  <c:v>171964.1</c:v>
                </c:pt>
                <c:pt idx="3">
                  <c:v>338239.6</c:v>
                </c:pt>
                <c:pt idx="4" c:formatCode="_-&quot;R$&quot;\ * #,###.##000_-;\-&quot;R$&quot;\ * #,###.##000_-;_-&quot;R$&quot;\ * &quot;-&quot;??_-;_-@_-">
                  <c:v>2082589.73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Licença Maternidade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Plan1!$C$2:$C$6</c:f>
              <c:numCache>
                <c:formatCode>#,###.##000</c:formatCode>
                <c:ptCount val="5"/>
                <c:pt idx="0">
                  <c:v>25715.88</c:v>
                </c:pt>
                <c:pt idx="1">
                  <c:v>21241.21</c:v>
                </c:pt>
                <c:pt idx="2">
                  <c:v>23529.95</c:v>
                </c:pt>
                <c:pt idx="3">
                  <c:v>51335.09</c:v>
                </c:pt>
                <c:pt idx="4" c:formatCode="_-&quot;R$&quot;\ * #,###.##000_-;\-&quot;R$&quot;\ * #,###.##000_-;_-&quot;R$&quot;\ * &quot;-&quot;??_-;_-@_-">
                  <c:v>370533.33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Auxilio Reclusão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Plan1!$D$2:$D$6</c:f>
              <c:numCache>
                <c:formatCode>#,###.##000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195.21</c:v>
                </c:pt>
                <c:pt idx="4" c:formatCode="_-&quot;R$&quot;\ * #,###.##000_-;\-&quot;R$&quot;\ * #,###.##000_-;_-&quot;R$&quot;\ * &quot;-&quot;??_-;_-@_-">
                  <c:v>2537.69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0602112"/>
        <c:axId val="183250304"/>
      </c:barChart>
      <c:catAx>
        <c:axId val="2406021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83250304"/>
        <c:crosses val="autoZero"/>
        <c:auto val="1"/>
        <c:lblAlgn val="ctr"/>
        <c:lblOffset val="100"/>
        <c:noMultiLvlLbl val="0"/>
      </c:catAx>
      <c:valAx>
        <c:axId val="183250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#.##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406021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077005149799"/>
          <c:y val="0"/>
          <c:w val="0.863372762966967"/>
          <c:h val="0.842118043450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elete val="1"/>
          </c:dLbls>
          <c:cat>
            <c:strRef>
              <c:f>Plan1!$A$2:$A$6</c:f>
              <c:strCache>
                <c:ptCount val="5"/>
                <c:pt idx="0">
                  <c:v>Setembro</c:v>
                </c:pt>
                <c:pt idx="1">
                  <c:v>Outubro</c:v>
                </c:pt>
                <c:pt idx="2">
                  <c:v>Novembro</c:v>
                </c:pt>
                <c:pt idx="3">
                  <c:v>Dezembro</c:v>
                </c:pt>
                <c:pt idx="4">
                  <c:v>Acumulado 2019</c:v>
                </c:pt>
              </c:strCache>
            </c:strRef>
          </c:cat>
          <c:val>
            <c:numRef>
              <c:f>Plan1!$B$2:$B$6</c:f>
              <c:numCache>
                <c:formatCode>_-"R$"\ * #,###.##000_-;\-"R$"\ * #,###.##000_-;_-"R$"\ * "-"??_-;_-@_-</c:formatCode>
                <c:ptCount val="5"/>
                <c:pt idx="0">
                  <c:v>7946.02</c:v>
                </c:pt>
                <c:pt idx="1">
                  <c:v>7445.6</c:v>
                </c:pt>
                <c:pt idx="2">
                  <c:v>6855.2</c:v>
                </c:pt>
                <c:pt idx="3">
                  <c:v>5215.2</c:v>
                </c:pt>
                <c:pt idx="4">
                  <c:v>77720.9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648384"/>
        <c:axId val="126280256"/>
      </c:barChart>
      <c:catAx>
        <c:axId val="261648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126280256"/>
        <c:crosses val="autoZero"/>
        <c:auto val="1"/>
        <c:lblAlgn val="ctr"/>
        <c:lblOffset val="100"/>
        <c:noMultiLvlLbl val="0"/>
      </c:catAx>
      <c:valAx>
        <c:axId val="12628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&quot;R$&quot;\ * #,###.##000_-;\-&quot;R$&quot;\ * #,###.##000_-;_-&quot;R$&quot;\ 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  <c:crossAx val="2616483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2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pt-BR" sz="1195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pt-BR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5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2"/>
    </cs:fontRef>
    <cs:defRPr sz="1195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5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3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5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5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8309D-CFAC-41BB-8EAF-7C5A4515B322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0C18D-9A38-42D2-98D8-1B8362F1DF9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0D727-1F13-4F0F-9134-E97D3A2BD934}" type="datetimeFigureOut">
              <a:rPr lang="pt-BR" smtClean="0"/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  <a:endParaRPr lang="pt-BR"/>
          </a:p>
          <a:p>
            <a:pPr lvl="1"/>
            <a:r>
              <a:rPr lang="pt-BR"/>
              <a:t>Segundo nível</a:t>
            </a:r>
            <a:endParaRPr lang="pt-BR"/>
          </a:p>
          <a:p>
            <a:pPr lvl="2"/>
            <a:r>
              <a:rPr lang="pt-BR"/>
              <a:t>Terceiro nível</a:t>
            </a:r>
            <a:endParaRPr lang="pt-BR"/>
          </a:p>
          <a:p>
            <a:pPr lvl="3"/>
            <a:r>
              <a:rPr lang="pt-BR"/>
              <a:t>Quarto nível</a:t>
            </a:r>
            <a:endParaRPr lang="pt-BR"/>
          </a:p>
          <a:p>
            <a:pPr lvl="4"/>
            <a:r>
              <a:rPr lang="pt-BR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45B0-0DBD-44BB-8446-6F0C1C2E82DF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CA85-15E0-44BF-BCF7-6C6F53436CB9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chart" Target="../charts/char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8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832651" y="1844824"/>
            <a:ext cx="4025793" cy="1881002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pt-BR" sz="3200">
                <a:solidFill>
                  <a:schemeClr val="bg1"/>
                </a:solidFill>
                <a:latin typeface="Arial Nova" panose="020B0504020202020204" pitchFamily="34" charset="0"/>
                <a:cs typeface="Times New Roman" panose="02020603050405020304" pitchFamily="18" charset="0"/>
              </a:rPr>
              <a:t>Prestação</a:t>
            </a:r>
            <a:r>
              <a:rPr lang="pt-BR" sz="3200">
                <a:solidFill>
                  <a:schemeClr val="bg1"/>
                </a:solidFill>
                <a:latin typeface="Arial Nova" panose="020B0504020202020204" pitchFamily="34" charset="0"/>
              </a:rPr>
              <a:t> de Contas</a:t>
            </a:r>
            <a:br>
              <a:rPr lang="pt-BR" sz="3200">
                <a:solidFill>
                  <a:schemeClr val="bg1"/>
                </a:solidFill>
                <a:latin typeface="Arial Nova" panose="020B0504020202020204" pitchFamily="34" charset="0"/>
              </a:rPr>
            </a:br>
            <a:b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</a:br>
            <a:r>
              <a:rPr lang="pt-BR" sz="3700" b="1" dirty="0">
                <a:solidFill>
                  <a:schemeClr val="bg1"/>
                </a:solidFill>
                <a:latin typeface="Arial Nova" panose="020B0504020202020204" pitchFamily="34" charset="0"/>
              </a:rPr>
              <a:t>3° Quadrimestre</a:t>
            </a:r>
            <a:endParaRPr lang="pt-BR" sz="3700" b="1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835829" y="4144049"/>
            <a:ext cx="3483937" cy="1147863"/>
          </a:xfrm>
        </p:spPr>
        <p:txBody>
          <a:bodyPr anchor="t">
            <a:norm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 </a:t>
            </a:r>
            <a:r>
              <a:rPr lang="pt-BR" sz="2800" b="1" dirty="0">
                <a:solidFill>
                  <a:schemeClr val="bg1"/>
                </a:solidFill>
                <a:latin typeface="Arial Nova" panose="020B0504020202020204" pitchFamily="34" charset="0"/>
              </a:rPr>
              <a:t>2019</a:t>
            </a:r>
            <a:endParaRPr lang="pt-BR" sz="2800" b="1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12" name="Freeform: Shap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6" y="1844824"/>
            <a:ext cx="3525463" cy="14542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03739" y="1268760"/>
          <a:ext cx="778614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Título 1"/>
          <p:cNvSpPr txBox="1"/>
          <p:nvPr/>
        </p:nvSpPr>
        <p:spPr>
          <a:xfrm>
            <a:off x="609600" y="269462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Salário-Família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Despesas de Sentenças Judiciais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67476" y="1205007"/>
          <a:ext cx="79208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Acordos Administrativos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47023" y="1083658"/>
          <a:ext cx="7849954" cy="4818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5202" y="18864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Despesas Administrativas IPREM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95536" y="1099533"/>
          <a:ext cx="8424936" cy="4874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020" y="5606406"/>
            <a:ext cx="8820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Arial Nova" panose="020B0504020202020204" pitchFamily="34" charset="0"/>
              </a:rPr>
              <a:t>Teto: 2% do valor total das remunerações, proventos e pensões dos segurados vinculados ao RPPS</a:t>
            </a:r>
            <a:endParaRPr lang="pt-BR" sz="1400" b="1" dirty="0">
              <a:latin typeface="Arial Nova" panose="020B05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Tarifas Bancárias</a:t>
            </a:r>
            <a:endParaRPr lang="pt-BR" sz="3200" b="1" dirty="0"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691077" y="1196751"/>
          <a:ext cx="7769355" cy="481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pt-BR" sz="3500" b="1" dirty="0">
                <a:latin typeface="Arial Nova" panose="020B0504020202020204" pitchFamily="34" charset="0"/>
                <a:cs typeface="Times New Roman" panose="02020603050405020304" pitchFamily="18" charset="0"/>
              </a:rPr>
              <a:t>Rentabilidade Fundos Líquidos</a:t>
            </a:r>
            <a:br>
              <a:rPr lang="pt-BR" b="1" dirty="0">
                <a:latin typeface="Arial Nova" panose="020B0504020202020204" pitchFamily="34" charset="0"/>
                <a:cs typeface="Times New Roman" panose="02020603050405020304" pitchFamily="18" charset="0"/>
              </a:rPr>
            </a:br>
            <a:endParaRPr lang="pt-BR" altLang="en-US"/>
          </a:p>
        </p:txBody>
      </p:sp>
      <p:graphicFrame>
        <p:nvGraphicFramePr>
          <p:cNvPr id="4" name="Espaço Reservado para Conteúdo 3"/>
          <p:cNvGraphicFramePr/>
          <p:nvPr>
            <p:ph sz="half" idx="1"/>
          </p:nvPr>
        </p:nvGraphicFramePr>
        <p:xfrm>
          <a:off x="457200" y="1600200"/>
          <a:ext cx="8394065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710"/>
                <a:gridCol w="847090"/>
                <a:gridCol w="848995"/>
                <a:gridCol w="894715"/>
                <a:gridCol w="847090"/>
                <a:gridCol w="1309370"/>
                <a:gridCol w="887095"/>
              </a:tblGrid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INSTITUIÇÃO FINANCEIRA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SETEMBRO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OUTUBRO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NOVEMBRO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DEZEMBRO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3º QUADRIMESTRE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Tesouro IPCA+ com Juros Semestrais (NTN-B)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R$ 2.064.446,62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R$ 2.678.013,06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(2.284.674,18)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R$ 1.378.643,02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R$ 3.836.428,52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R$16.362.600,63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IRFM 1*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R$364.521,22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IDKA IPCA 2A RF LP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R$ 558.690,19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R$ 387.940,22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R$ 3.134,26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R$ 285.507,34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R$ 1.235.272,01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R$1.364.173,12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IMAB 5 LP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R$ 257.448,66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R$ 249.557,98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(52.119,93)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R$ 186.000,51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R$ 640.887,22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R$1.610.667,34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FIC NOVO BRASIL IMAB RF LP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R$ 5.862,96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R$ 7.085,32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(5.538,30)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R$ 4.249,65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R$ 11.659,63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R$2.306.688,00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DISPONIBILIDADES RF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R$ 11.444,99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R$ 11.021,01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R$ 9.582,17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R$ 7.001,79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R$ 39.049,96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R$358.336,39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REFERENCIADO DI LP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R$ 9.348,61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R$ 14.111,70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R$ 11.079,36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R$ 12.830,15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R$ 47.369,82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R$407.771,86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FIC BRASIL GESTÃO ESTRATÉGICA RF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R$ 901.337,70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R$ 743.165,08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(223.223,68)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R$ 260.920,91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R$ 1.682.200,01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R$6.917.699,85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AÇÕES INFRAESTRUTURA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R$ 36.983,21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R$ 22.332,94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R$ 70.674,05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R$ 213.632,78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R$ 343.622,98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R$308.580,76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AÇÕES CONSUMO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R$ 55.496,14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(36.198,72)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R$ 173.173,91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R$ 444.598,70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R$ 637.070,03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R$561.815,20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AÇÕES SMALL CAPS ATIVO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R$ 45.086,10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R$ 142.583,01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R$ 210.726,00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R$ 580.803,49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R$ 979.198,60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R$764.504,39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FIC FIA BRASIL AÇÕES LIVRE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R$ 171.697,43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R$ 121.370,00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R$ 353.752,43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R$ 646.819,86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R$525.449,86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 FIC FI IRF-M 1 TP RF*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R$ 48.785,98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R$ 42.806,47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R$ 21.259,66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R$ 112.852,11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R$426.582,97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 RENDA FIXA ATIVO FIC 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R$ 12.975,08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R$ 12.975,08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R$3.230.197,41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graphicFrame>
        <p:nvGraphicFramePr>
          <p:cNvPr id="8" name="Espaço Reservado para Conteúdo 7"/>
          <p:cNvGraphicFramePr/>
          <p:nvPr>
            <p:ph sz="half" idx="2"/>
          </p:nvPr>
        </p:nvGraphicFramePr>
        <p:xfrm>
          <a:off x="457200" y="5638165"/>
          <a:ext cx="8394065" cy="266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900"/>
                <a:gridCol w="847090"/>
                <a:gridCol w="848360"/>
                <a:gridCol w="895350"/>
                <a:gridCol w="848995"/>
                <a:gridCol w="1311275"/>
                <a:gridCol w="887095"/>
              </a:tblGrid>
              <a:tr h="2660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 SELEÇÃO 30 AÇÕES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R$ -</a:t>
                      </a:r>
                      <a:endParaRPr lang="pt-BR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R$ 58.203,61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R$ 13.874,52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R$ 362.804,93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R$ 434.883,06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R$421.008,54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  <a:sym typeface="+mn-ea"/>
              </a:rPr>
              <a:t>Rentabilidade Fundos Líquidos</a:t>
            </a:r>
            <a:endParaRPr lang="pt-BR" altLang="en-US" sz="3200"/>
          </a:p>
        </p:txBody>
      </p:sp>
      <p:graphicFrame>
        <p:nvGraphicFramePr>
          <p:cNvPr id="8" name="Espaço Reservado para Conteúdo 7"/>
          <p:cNvGraphicFramePr/>
          <p:nvPr>
            <p:ph sz="half" idx="1"/>
          </p:nvPr>
        </p:nvGraphicFramePr>
        <p:xfrm>
          <a:off x="457200" y="1249045"/>
          <a:ext cx="8359140" cy="4745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4470"/>
                <a:gridCol w="843915"/>
                <a:gridCol w="845185"/>
                <a:gridCol w="890905"/>
                <a:gridCol w="845820"/>
                <a:gridCol w="1304925"/>
                <a:gridCol w="883920"/>
              </a:tblGrid>
              <a:tr h="188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INSTITUIÇÃO FINANCEIRA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SETEMBRO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OUTUBRO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NOVEMBRO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DEZEMBRO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3º QUADRIMESTRE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RENDA FIXA IDKA 2 TP 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R$ 29.329,31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R$ 13.486,72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R$ 2.293,74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R$ 12.730,83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R$ 57.840,60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R$799.246,82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8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RF IRF-M1 TP FIC FI*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R$63.264,15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PREVIDENCIARIO RF ALOCAÇÃO ATIVA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R$ 492.384,00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R$ 600.371,69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(318.954,37)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R$ 323.365,97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R$ 1.097.167,29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R$5.690.349,72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9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RF IMA-B 5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R$ 383.681,27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R$ 372.355,30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(71.346,39)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R$ 274.541,22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R$ 959.231,40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R$1.033.147,43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8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ENERGIA FI AÇÕES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(20.882,74)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(8.694,27)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R$ 18.609,99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R$ 247.188,02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R$ 236.221,00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R$214.140,71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98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AÇÕES SETOR FINANCEIRO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R$ 42.161,73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R$ 100.745,12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(55.756,29)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R$ 128.544,88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R$ 215.695,44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R$276.288,93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79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AÇÕES VALOR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R$ 506,73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R$ 12.622,75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R$ 29.209,96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R$ 91.759,51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R$ 134.098,95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R$104.888,99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5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RENDA FIXA CURTO PRAZO SUPREMO SETOR PÚBLICO*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R$4,34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8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BRADESCO FIA SELECTION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R$ 11.483,67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R$ 174.714,21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(65.226,77)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R$ 319.581,66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R$ 440.552,77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R$527.180,43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BRADESCO FIC DE FIA INSTITUCIONAL IBRX ALPHA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R$ 42.142,83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R$ 41.068,45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R$ 10.635,61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R$ 118.704,36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R$ 212.551,25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R$212.593,19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INSTITUCIONAL RENDA FIXA INFLAÇÃO FICFI*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R$ 3.746,01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R$ 4.534,14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(2.633,17)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R$ 5.646,98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R$3.202.707,26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8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INSTITUCIONAL RENDA FIXA INFLAÇÃO 5 FICFI*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R$ 1.762,77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R$ 1.700,97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(268,46)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R$ 3.195,28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R$1.435.261,68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92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SOBERANO REFERENCIADO DI LP 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R$ 1.827,90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R$ 4.857,24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R$ 13.736,15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R$ 867,13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R$ 21.288,42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R$405.551,00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5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RENDA FIXA IMA-B ATIVO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R$ 750.952,63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R$ 791.680,32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(634.509,42)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R$ 456.652,60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R$ 1.364.776,13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R$1.974.151,77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32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INST. ALOCAÇÃO DINÂMICA II RF FICFI*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R$198.420,78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25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INST. ALOCAÇÃO DINÂMICA RF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R$ 217.966,90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R$ 139.312,46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R$ 98.352,51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R$ 95.711,16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R$ 551.343,03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R$1.022.144,74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8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AÇÕES DIVIDENDOS 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R$ 116.701,68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R$ 56.354,91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R$ 40.544,19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R$ 740.495,54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R$ 954.096,32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R$913.008,85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81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AÇÕES DUNAMIS FIC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R$ 214.077,45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R$ 226.251,47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R$ 160.876,79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R$ 1.355.379,54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R$ 1.956.585,25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R$1.872.798,79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FUNDOS LÍQUIDOS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R$6.282.773,30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R$7.023.680,59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4B0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(2.705.118,09)</a:t>
                      </a:r>
                      <a:endParaRPr lang="en-US" altLang="en-US" sz="800" b="1">
                        <a:solidFill>
                          <a:srgbClr val="F4B08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R$8.269.243,20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R$18.870.579,00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R$55.875.747,12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pic>
        <p:nvPicPr>
          <p:cNvPr id="9" name="Espaço Reservado para Conteúdo 8"/>
          <p:cNvPicPr>
            <a:picLocks noChangeAspect="1"/>
          </p:cNvPicPr>
          <p:nvPr>
            <p:ph sz="half" idx="2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75" y="541020"/>
            <a:ext cx="611505" cy="61150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3505" y="274955"/>
            <a:ext cx="7313295" cy="756285"/>
          </a:xfrm>
        </p:spPr>
        <p:txBody>
          <a:bodyPr>
            <a:normAutofit/>
          </a:bodyPr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  <a:sym typeface="+mn-ea"/>
              </a:rPr>
              <a:t>Rentabilidade Fundos Ilíquidos</a:t>
            </a:r>
            <a:endParaRPr lang="pt-BR" altLang="en-US"/>
          </a:p>
        </p:txBody>
      </p:sp>
      <p:graphicFrame>
        <p:nvGraphicFramePr>
          <p:cNvPr id="5" name="Espaço Reservado para Conteúdo 4"/>
          <p:cNvGraphicFramePr/>
          <p:nvPr>
            <p:ph sz="half" idx="1"/>
          </p:nvPr>
        </p:nvGraphicFramePr>
        <p:xfrm>
          <a:off x="448310" y="1184275"/>
          <a:ext cx="8518525" cy="473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5270"/>
                <a:gridCol w="861060"/>
                <a:gridCol w="861060"/>
                <a:gridCol w="908685"/>
                <a:gridCol w="861060"/>
                <a:gridCol w="1332230"/>
                <a:gridCol w="899160"/>
              </a:tblGrid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INSTITUIÇÃO FINANCEIRA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SETEMBRO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OUTUBRO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NOVEMBRO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DEZEMBRO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3º QUADRIMESTRE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33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RECUPERAÇÃO BRASIL RF LP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R$ 231.011,42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R$ 238.230,03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(7.215.406,56)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(785.454,59)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(7.531.619,70)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-R$5.928.503,16 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FIC RF LP IMAB 1000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R$ 95.069,68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R$ 157.859,14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(279.253,17)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R$ 54.275,97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R$ 27.951,62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R$308.409,51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SICILIA RENDA FIXA LONGO PRAZO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R$ 78.428,09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(10.445,56)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(10.230,18)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R$ 210.510,78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R$ 268.263,13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(4.792.119,57)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RF PYXIS INSTITUCIONAL IMA B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R$ 5.433,72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(11.876,52)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(262.951,71)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(109.289,71)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(378.684,22)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(1.473.100,72)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TERRA NOVA IMA B FICFI  RENDA FIXA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R$ 41.072,89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R$ 21.158,18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R$ 3.557,24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R$ 587.713,92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R$ 653.502,23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R$6.503,48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SINGAPORE FI RENDA FIXA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(109.567,73)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(7.928,16)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(31.756,94)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(24.106,39)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(173.359,22)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-R$2.487.630,71 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14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BARCELONA RENDA FIXA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R$ 33.251,78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(20.208,74)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R$ 21.443,25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R$ 26.699,37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R$ 61.185,66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R$312.221,42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33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GGR PRIME I FIDC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R$ 56.569,45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R$ 54.689,03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(26.528,54)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R$ 37.320,77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R$ 122.050,71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(264.727,34)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ILLUMINATI FIDIC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R$ 59.454,94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R$ 181.893,42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(14.937,75)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(236.894,38)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(10.483,77)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(707.179,65)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FIDC PREMIUM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(18.586,33)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(19.753,10)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(24.604,14)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(19.740,13)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(82.683,70)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(1.176.231,35)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MULTIMERCADO SCULPTOR CREDITO PRIVADO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(2.322,33)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(18.800,76)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(28.210,40)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R$ 2.873,12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(46.460,37)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(1.730.109,83)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885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CONQUEST FIP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(499,75)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(542,74)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(481,23)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(500,10)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(2.023,82)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(5.093,14)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GESTAO EMPRESARIAL FIP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(3.828,87)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(2.304,45)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(1.171,15)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R$ 216.297,43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R$ 208.992,96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(462.783,73)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FIP LA SHOPPING CENTERS MULTIESTRATÉGIA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(11.343,39)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(10.694,87)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(9.414,41)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(11.639,68)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(43.092,35)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R$752.287,73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27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 THRONE FIP MULTIESTRATÉGIA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(11.554,56)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(10.052,62)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(9.091,85)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(9.415,25)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(40.114,28)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(88.570,77)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AQUILLA FII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(7.650,44)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(9.580,79)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(7.845,90)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R$ 156.510,57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R$ 131.433,44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(1.012.385,98)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33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SÃO DOMINGOS FII</a:t>
                      </a:r>
                      <a:endParaRPr lang="en-US" altLang="en-US" sz="8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(8.345,37)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(8.899,12)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(2.167,26)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(11.953,77)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(31.365,52)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(8.446.864,27)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20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FUNDOS ILÍQUIDOS</a:t>
                      </a:r>
                      <a:endParaRPr lang="en-US" altLang="en-US" sz="800" b="0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R$426.593,20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R$522.742,37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4B0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(7.899.050,70)</a:t>
                      </a:r>
                      <a:endParaRPr lang="en-US" altLang="en-US" sz="800" b="1">
                        <a:solidFill>
                          <a:srgbClr val="F4B08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R$83.207,93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4B0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(6.866.507,20)</a:t>
                      </a:r>
                      <a:endParaRPr lang="en-US" altLang="en-US" sz="800" b="1">
                        <a:solidFill>
                          <a:srgbClr val="F4B08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4B08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(27.195.878,08)</a:t>
                      </a:r>
                      <a:endParaRPr lang="en-US" altLang="en-US" sz="800" b="1">
                        <a:solidFill>
                          <a:srgbClr val="F4B08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</a:tr>
            </a:tbl>
          </a:graphicData>
        </a:graphic>
      </p:graphicFrame>
      <p:pic>
        <p:nvPicPr>
          <p:cNvPr id="10" name="Espaço Reservado para Conteúdo 9"/>
          <p:cNvPicPr>
            <a:picLocks noChangeAspect="1"/>
          </p:cNvPicPr>
          <p:nvPr>
            <p:ph sz="half" idx="2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3175" y="6177915"/>
            <a:ext cx="1412875" cy="581660"/>
          </a:xfrm>
          <a:prstGeom prst="rect">
            <a:avLst/>
          </a:prstGeom>
        </p:spPr>
      </p:pic>
      <p:pic>
        <p:nvPicPr>
          <p:cNvPr id="9" name="Espaço Reservado para Conteúdo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55" y="419735"/>
            <a:ext cx="611505" cy="61150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918210"/>
          </a:xfrm>
        </p:spPr>
        <p:txBody>
          <a:bodyPr>
            <a:normAutofit/>
          </a:bodyPr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  <a:sym typeface="+mn-ea"/>
              </a:rPr>
              <a:t>Saldo Fundos Líquidos</a:t>
            </a:r>
            <a:endParaRPr lang="pt-BR" altLang="en-US" sz="3200">
              <a:latin typeface="Arial Narrow" panose="020B0606020202030204" charset="0"/>
              <a:cs typeface="Arial Narrow" panose="020B0606020202030204" charset="0"/>
            </a:endParaRPr>
          </a:p>
        </p:txBody>
      </p:sp>
      <p:graphicFrame>
        <p:nvGraphicFramePr>
          <p:cNvPr id="5" name="Espaço Reservado para Conteúdo 4"/>
          <p:cNvGraphicFramePr/>
          <p:nvPr>
            <p:ph sz="half" idx="1"/>
          </p:nvPr>
        </p:nvGraphicFramePr>
        <p:xfrm>
          <a:off x="457200" y="1600200"/>
          <a:ext cx="8522970" cy="4344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385"/>
                <a:gridCol w="1186180"/>
                <a:gridCol w="1727835"/>
                <a:gridCol w="1214120"/>
                <a:gridCol w="1187450"/>
              </a:tblGrid>
              <a:tr h="2019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INSTITUIÇÃO FINANCEIRA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SALDO 31/08/2019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APLICAÇÕES /RESGATES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RENTABILIDADE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SALDO 31/12/2019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25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Tesouro IPCA+ com Juros Semestrais (NTN-B)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R$57.602.326,07 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(1.105.037,85)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R$ 3.836.428,52 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R$60.333.716,74 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IRFM 1*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32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IDKA IPCA 2A RF LP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R$39.221.765,61 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(14.500.000,00)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R$ 1.235.272,01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R$25.957.037,62 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32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IMAB 5 LP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R$14.966.870,11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R$ 640.887,22 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R$15.607.757,33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5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FIC NOVO BRASIL IMAB RF LP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R$205.953,43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R$ 11.659,63 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R$217.613,06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38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DISPONIBILIDADES RF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R$365.869,19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R$ 4.105.221,40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R$ 39.049,96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R$4.510.140,55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5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BRASIL REFERENCIADO DI LP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R$2.095.652,40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R$ 1.225.000,00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R$ 47.369,82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R$3.368.022,22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32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FIC BRASIL GESTÃO ESTRATÉGICA RF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R$42.549.644,12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R$ 1.682.200,01 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R$44.231.844,13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5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AÇÕES INFRAESTRUTURA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R$2.152.558,01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R$ 343.622,98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R$2.496.180,99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38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AÇÕES CONSUMO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R$2.214.845,26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R$ 3.000.000,00 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R$ 637.070,03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R$5.851.915,29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5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 AÇÕES SMALL CAPS ATIVO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R$2.229.884,14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R$ 2.000.000,00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R$ 979.198,60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R$5.209.082,74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32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CAIXA FIC FIA BRASIL AÇÕES LIVRE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R$ 3.000.000,00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R$ 646.819,86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R$3.646.819,86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5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 FIC FI IRF-M 1 TP RF*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R$8.104.370,20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(8.217.222,31)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R$ 112.852,11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R$0,00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384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 RENDA FIXA ATIVO FIC 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R$ 3.217.222,33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R$ 12.975,08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R$3.230.197,41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5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SANTANDER SELEÇÃO 30 AÇÕES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R$ 5.000.000,00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R$ 434.883,06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R$5.434.883,06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0" name="Espaço Reservado para Conteúdo 9"/>
          <p:cNvPicPr>
            <a:picLocks noChangeAspect="1"/>
          </p:cNvPicPr>
          <p:nvPr>
            <p:ph sz="half" idx="2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930" y="6119495"/>
            <a:ext cx="1412875" cy="581660"/>
          </a:xfrm>
          <a:prstGeom prst="rect">
            <a:avLst/>
          </a:prstGeom>
        </p:spPr>
      </p:pic>
      <p:pic>
        <p:nvPicPr>
          <p:cNvPr id="9" name="Espaço Reservado para Conteúdo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55" y="419735"/>
            <a:ext cx="611505" cy="61150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  <a:sym typeface="+mn-ea"/>
              </a:rPr>
              <a:t>Saldo Fundos Líquidos</a:t>
            </a:r>
            <a:endParaRPr lang="pt-BR" altLang="en-US" sz="3200"/>
          </a:p>
        </p:txBody>
      </p:sp>
      <p:graphicFrame>
        <p:nvGraphicFramePr>
          <p:cNvPr id="5" name="Espaço Reservado para Conteúdo 4"/>
          <p:cNvGraphicFramePr/>
          <p:nvPr>
            <p:ph sz="half" idx="1"/>
          </p:nvPr>
        </p:nvGraphicFramePr>
        <p:xfrm>
          <a:off x="457200" y="1600200"/>
          <a:ext cx="8082280" cy="450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7995"/>
                <a:gridCol w="1136015"/>
                <a:gridCol w="1647825"/>
                <a:gridCol w="1156970"/>
                <a:gridCol w="1133475"/>
              </a:tblGrid>
              <a:tr h="2343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INSTITUIÇÃO FINANCEIRA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SALDO 31/08/2019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APLICAÇÕES /RESGATES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RENTABILIDADE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SALDO 31/12/2019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431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RENDA FIXA IDKA 2 TP 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R$2.059.401,33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(1.000.000,00)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R$ 57.840,60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R$1.117.241,93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RF IRF-M1 TP FIC FI*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PREVIDENCIARIO RF ALOCAÇÃO ATIVA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R$32.821.544,50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R$ 172.564,21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R$ 1.097.167,29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R$34.091.276,00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RF IMA-B 5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R$22.302.569,64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R$ 959.231,40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R$23.261.801,04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ENERGIA FI AÇÕES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R$2.113.455,88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R$ 236.221,00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R$2.349.676,88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31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AÇÕES SETOR FINANCEIRO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R$2.121.763,38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(2.337.458,82)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R$ 215.695,44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R$0,00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PREVIDENCIÁRIO AÇÕES VALOR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R$ 3.337.458,82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R$ 134.098,95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R$3.471.557,77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226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BB RENDA FIXA CURTO PRAZO SUPREMO SETOR PÚBLICO*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-R$0,00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31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BRADESCO FIA SELECTION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R$3.321.400,89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R$ 1.000.000,00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R$ 440.552,77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R$4.761.953,66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BRADESCO FIC DE FIA INSTITUCIONAL IBRX ALPHA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R$1.510.677,55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R$ 212.551,25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R$1.723.228,80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732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INSTITUCIONAL RENDA FIXA INFLAÇÃO FICFI*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R$132.135,03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(137.782,01)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R$ 5.646,98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R$0,00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732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INSTITUCIONAL RENDA FIXA INFLAÇÃO 5 FICFI*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R$102.379,58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(105.574,86)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R$ 3.195,28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R$0,00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SOBERANO REFERENCIADO DI LP 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R$50,52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R$ 15.146,69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R$ 21.288,42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R$36.485,63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31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RENDA FIXA IMA-B ATIVO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R$24.174.866,22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(2.756.643,13)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R$ 1.364.776,13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R$22.782.999,22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034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INST. ALOCAÇÃO DINÂMICA II RF FICFI*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33333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R$-   </a:t>
                      </a:r>
                      <a:endParaRPr lang="en-US" altLang="en-US" sz="800" b="1">
                        <a:solidFill>
                          <a:srgbClr val="33333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INST. ALOCAÇÃO DINÂMICA RF FICFI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R$27.846.918,55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R$ 551.343,03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R$28.398.261,58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368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AÇÕES DIVIDENDOS FI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R$6.467.161,42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R$ 1.000.000,00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R$ 954.096,32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R$8.421.257,74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ITAÚ AÇÕES DUNAMIS FIC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R$6.025.986,64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R$ 10.500.000,00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R$ 1.956.585,25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R$18.482.571,89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31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FUNDOS LÍQUIDOS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R$302.710.049,67 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R$7.412.894,47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R$18.870.579,00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R$328.993.523,14 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</a:tr>
            </a:tbl>
          </a:graphicData>
        </a:graphic>
      </p:graphicFrame>
      <p:pic>
        <p:nvPicPr>
          <p:cNvPr id="9" name="Espaço Reservado para Conteúdo 8"/>
          <p:cNvPicPr>
            <a:picLocks noChangeAspect="1"/>
          </p:cNvPicPr>
          <p:nvPr>
            <p:ph sz="half" idx="2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" y="541020"/>
            <a:ext cx="611505" cy="611505"/>
          </a:xfrm>
          <a:prstGeom prst="rect">
            <a:avLst/>
          </a:prstGeom>
        </p:spPr>
      </p:pic>
      <p:pic>
        <p:nvPicPr>
          <p:cNvPr id="10" name="Espaço Reservado para Conteúdo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930" y="6119495"/>
            <a:ext cx="1412875" cy="5816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0193" y="560750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Prefeitura Municipal</a:t>
            </a:r>
            <a:endParaRPr lang="pt-BR" sz="3200" dirty="0">
              <a:latin typeface="Arial Nova" panose="020B0504020202020204" pitchFamily="34" charset="0"/>
              <a:ea typeface="Adobe Gothic Std B" panose="020B0800000000000000" pitchFamily="34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32715" y="1648460"/>
          <a:ext cx="8825230" cy="4444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pt-BR" sz="3200" b="1" dirty="0">
                <a:latin typeface="Arial Nova" panose="020B0504020202020204" pitchFamily="34" charset="0"/>
                <a:cs typeface="Times New Roman" panose="02020603050405020304" pitchFamily="18" charset="0"/>
                <a:sym typeface="+mn-ea"/>
              </a:rPr>
              <a:t>Saldo Fundos Ilíquidos</a:t>
            </a:r>
            <a:endParaRPr lang="pt-BR" altLang="en-US" sz="3200"/>
          </a:p>
        </p:txBody>
      </p:sp>
      <p:pic>
        <p:nvPicPr>
          <p:cNvPr id="9" name="Espaço Reservado para Conteúdo 8"/>
          <p:cNvPicPr>
            <a:picLocks noChangeAspect="1"/>
          </p:cNvPicPr>
          <p:nvPr>
            <p:ph sz="half"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45" y="540385"/>
            <a:ext cx="611505" cy="611505"/>
          </a:xfrm>
          <a:prstGeom prst="rect">
            <a:avLst/>
          </a:prstGeom>
        </p:spPr>
      </p:pic>
      <p:pic>
        <p:nvPicPr>
          <p:cNvPr id="10" name="Espaço Reservado para Conteúdo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930" y="6119495"/>
            <a:ext cx="1412875" cy="581660"/>
          </a:xfrm>
          <a:prstGeom prst="rect">
            <a:avLst/>
          </a:prstGeom>
        </p:spPr>
      </p:pic>
      <p:graphicFrame>
        <p:nvGraphicFramePr>
          <p:cNvPr id="3" name="Espaço Reservado para Conteúdo 2"/>
          <p:cNvGraphicFramePr/>
          <p:nvPr>
            <p:ph sz="half" idx="2"/>
          </p:nvPr>
        </p:nvGraphicFramePr>
        <p:xfrm>
          <a:off x="525145" y="1600200"/>
          <a:ext cx="8161655" cy="4145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8475"/>
                <a:gridCol w="1144905"/>
                <a:gridCol w="1664335"/>
                <a:gridCol w="1169035"/>
                <a:gridCol w="1144905"/>
              </a:tblGrid>
              <a:tr h="2133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INSTITUIÇÃO FINANCEIRA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SALDO 31/08/2019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APLICAÇÕES /RESGATES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RENTABILIDADE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SALDO 31/12/2019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RECUPERAÇÃO BRASIL RF LP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R$ 16.526.122,14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(7.531.619,70)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R$ 8.994.502,44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FIC RF LP IMAB 1000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R$ 7.146.301,05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R$ 27.951,62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R$ 7.174.252,67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SICILIA RENDA FIXA LONGO PRAZO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R$ 5.160.733,53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R$ 268.263,13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R$ 5.428.996,66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RF PYXIS INSTITUCIONAL IMA B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R$ 7.573.325,31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(92.151,23)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(378.684,22)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R$ 7.102.489,86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TERRA NOVA IMA B FICFI  RENDA FIXA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R$ 6.880.046,42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R$ 653.502,23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R$ 7.533.548,65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SINGAPORE FI RENDA FIXA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R$ 10.602.790,91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(173.359,22)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R$ 10.429.431,69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BARCELONA RENDA FIXA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R$ 8.709.209,22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R$ 61.185,66 </a:t>
                      </a:r>
                      <a:endParaRPr lang="en-US" altLang="en-US" sz="800" b="1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R$ 8.770.394,88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GGR PRIME I FIDC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R$ 7.876.994,89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R$ 122.050,71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R$ 7.999.045,60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ILLUMINATI FIDIC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R$ 12.455.949,75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(2.923.004,96)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(10.483,77)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R$ 9.522.461,02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FIDC PREMIUM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R$ 12.183.078,90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(82.683,70)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R$ 12.100.395,20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 MULTIMERCADO SCULPTOR CREDITO PRIVADO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R$ 15.385.650,78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(46.460,37)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R$ 15.339.190,41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CONQUEST FIP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R$ 1.808.203,44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(2.023,82)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R$ 1.806.179,62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GESTAO EMPRESARIAL FIP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R$ 485.254,34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(217.932,96)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R$ 208.992,96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R$ 476.314,34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FIP LA SHOPPING CENTERS MULTIESTRATÉGIA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R$ 7.112.028,16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(43.092,35)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R$ 7.068.935,81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9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 THRONE FIP MULTIESTRATÉGIA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R$ 7.876.943,96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(40.114,28)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R$ 7.836.829,68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33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AQUILLA FII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R$ 5.104.362,20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R$ 131.433,44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R$ 5.235.795,64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463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SÃO DOMINGOS FII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R$ 5.272.591,71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66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- </a:t>
                      </a:r>
                      <a:endParaRPr lang="en-US" altLang="en-US" sz="800" b="1">
                        <a:solidFill>
                          <a:srgbClr val="0066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(31.365,52)</a:t>
                      </a:r>
                      <a:endParaRPr lang="en-US" altLang="en-US" sz="800" b="1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R$ 5.241.226,19 </a:t>
                      </a:r>
                      <a:endParaRPr lang="en-US" altLang="en-US" sz="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71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latin typeface="Calibri" panose="020F0502020204030204" charset="-52"/>
                        </a:rPr>
                        <a:t>TOTAL FUNDOS ILÍQUIDOS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10000"/>
                        </a:lnSpc>
                        <a:buNone/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latin typeface="Calibri" panose="020F0502020204030204" charset="-52"/>
                        </a:rPr>
                        <a:t> R$138.159.586,71 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vert="horz" anchor="t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10000"/>
                        </a:lnSpc>
                        <a:buNone/>
                      </a:pPr>
                      <a:r>
                        <a:rPr lang="en-US" sz="800" b="1">
                          <a:solidFill>
                            <a:srgbClr val="D6DCE4"/>
                          </a:solidFill>
                          <a:latin typeface="Calibri" panose="020F0502020204030204" charset="-122"/>
                        </a:rPr>
                        <a:t>-R$3.233.089,15 </a:t>
                      </a:r>
                      <a:endParaRPr lang="en-US" altLang="en-US" sz="800" b="1">
                        <a:solidFill>
                          <a:srgbClr val="D6DCE4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10000"/>
                        </a:lnSpc>
                        <a:buNone/>
                      </a:pPr>
                      <a:r>
                        <a:rPr lang="en-US" sz="800" b="1">
                          <a:solidFill>
                            <a:srgbClr val="F4B084"/>
                          </a:solidFill>
                          <a:latin typeface="Calibri" panose="020F0502020204030204" charset="0"/>
                        </a:rPr>
                        <a:t> R$ (7.899.050,70)</a:t>
                      </a:r>
                      <a:endParaRPr lang="en-US" altLang="en-US" sz="800" b="1">
                        <a:solidFill>
                          <a:srgbClr val="F4B084"/>
                        </a:solidFill>
                        <a:latin typeface="Calibri" panose="020F050202020403020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10000"/>
                        </a:lnSpc>
                        <a:buNone/>
                      </a:pPr>
                      <a:r>
                        <a:rPr lang="en-US" sz="800" b="1">
                          <a:solidFill>
                            <a:srgbClr val="FFFFFF"/>
                          </a:solidFill>
                          <a:latin typeface="Calibri" panose="020F0502020204030204" charset="-52"/>
                        </a:rPr>
                        <a:t> R$128.059.990,36 </a:t>
                      </a:r>
                      <a:endParaRPr lang="en-US" altLang="en-US" sz="800" b="1">
                        <a:solidFill>
                          <a:srgbClr val="FFFFFF"/>
                        </a:solidFill>
                        <a:latin typeface="Calibri" panose="020F0502020204030204" charset="-52"/>
                      </a:endParaRPr>
                    </a:p>
                  </a:txBody>
                  <a:tcPr marL="12700" marR="12700" marT="12700" vert="horz" anchor="t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F4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pt-BR" altLang="en-US"/>
              <a:t>Comparativo</a:t>
            </a:r>
            <a:endParaRPr lang="pt-BR" altLang="en-US"/>
          </a:p>
        </p:txBody>
      </p:sp>
      <p:graphicFrame>
        <p:nvGraphicFramePr>
          <p:cNvPr id="5" name="Espaço Reservado para Conteúdo 4"/>
          <p:cNvGraphicFramePr/>
          <p:nvPr>
            <p:ph sz="half" idx="1"/>
          </p:nvPr>
        </p:nvGraphicFramePr>
        <p:xfrm>
          <a:off x="457200" y="1417320"/>
          <a:ext cx="8394065" cy="4605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9" name="Espaço Reservado para Conteúdo 8"/>
          <p:cNvPicPr>
            <a:picLocks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25" y="541020"/>
            <a:ext cx="611505" cy="611505"/>
          </a:xfrm>
          <a:prstGeom prst="rect">
            <a:avLst/>
          </a:prstGeom>
        </p:spPr>
      </p:pic>
      <p:pic>
        <p:nvPicPr>
          <p:cNvPr id="10" name="Espaço Reservado para Conteúdo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930" y="6119495"/>
            <a:ext cx="1412875" cy="58166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510168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50988" y="2269820"/>
            <a:ext cx="2318360" cy="2318360"/>
          </a:xfrm>
          <a:prstGeom prst="ellipse">
            <a:avLst/>
          </a:prstGeom>
          <a:solidFill>
            <a:schemeClr val="tx2">
              <a:lumMod val="75000"/>
            </a:schemeClr>
          </a:solidFill>
          <a:ln w="174625" cmpd="thinThick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1" kern="1200" dirty="0" err="1">
                <a:solidFill>
                  <a:srgbClr val="FFFFFF"/>
                </a:solidFill>
                <a:latin typeface="Arial Nova" panose="020B0504020202020204" pitchFamily="34" charset="0"/>
              </a:rPr>
              <a:t>Obrigad</a:t>
            </a:r>
            <a:r>
              <a:rPr lang="pt-BR" altLang="en-US" sz="2000" b="1" kern="1200" dirty="0" err="1">
                <a:solidFill>
                  <a:srgbClr val="FFFFFF"/>
                </a:solidFill>
                <a:latin typeface="Arial Nova" panose="020B0504020202020204" pitchFamily="34" charset="0"/>
              </a:rPr>
              <a:t>a</a:t>
            </a:r>
            <a:r>
              <a:rPr lang="en-US" sz="2000" b="1" kern="1200" dirty="0">
                <a:solidFill>
                  <a:srgbClr val="FFFFFF"/>
                </a:solidFill>
                <a:latin typeface="Arial Nova" panose="020B0504020202020204" pitchFamily="34" charset="0"/>
              </a:rPr>
              <a:t>!</a:t>
            </a:r>
            <a:endParaRPr lang="en-US" sz="2000" b="1" kern="1200" dirty="0">
              <a:solidFill>
                <a:srgbClr val="FFFFFF"/>
              </a:solidFill>
              <a:latin typeface="Arial Nova" panose="020B05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1" y="523763"/>
            <a:ext cx="4232869" cy="174605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19451" y="4494598"/>
            <a:ext cx="5391149" cy="1594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en-US" b="1" dirty="0">
                <a:latin typeface="Arial Nova" panose="020B0504020202020204" pitchFamily="34" charset="0"/>
              </a:rPr>
              <a:t>Fátima Aparecida Belani</a:t>
            </a:r>
            <a:endParaRPr lang="en-US" b="1" dirty="0">
              <a:latin typeface="Arial Nova" panose="020B0504020202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altLang="en-US" b="1" dirty="0" err="1">
                <a:latin typeface="Arial Nova" panose="020B0504020202020204" pitchFamily="34" charset="0"/>
              </a:rPr>
              <a:t>Presidente</a:t>
            </a:r>
            <a:endParaRPr lang="en-US" b="1" dirty="0">
              <a:latin typeface="Arial Nova" panose="020B0504020202020204" pitchFamily="34" charset="0"/>
            </a:endParaRPr>
          </a:p>
          <a:p>
            <a:pPr indent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endParaRPr lang="en-US" b="1" dirty="0">
              <a:latin typeface="Arial Nova" panose="020B05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1" y="1303020"/>
          <a:ext cx="9144000" cy="479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256853" y="548685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Câmara Municipal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1529" y="606470"/>
            <a:ext cx="8291264" cy="635670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IPREM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51460" y="1242060"/>
          <a:ext cx="8641080" cy="5427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0456" y="654095"/>
            <a:ext cx="8363272" cy="635670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Receitas de Contribuições</a:t>
            </a:r>
            <a:b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</a:br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Inativo e Pensionista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51460" y="2373630"/>
          <a:ext cx="8568690" cy="2970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Outras Receitas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352928" cy="453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146524" y="142435"/>
            <a:ext cx="7625339" cy="706090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 de Aposentadorias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</p:nvPr>
        </p:nvGraphicFramePr>
        <p:xfrm>
          <a:off x="-5715" y="1156335"/>
          <a:ext cx="8860790" cy="5518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331" y="113626"/>
            <a:ext cx="7925679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 de Pensionistas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27584" y="1058975"/>
          <a:ext cx="7673948" cy="490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2906"/>
            <a:ext cx="7601940" cy="634082"/>
          </a:xfrm>
        </p:spPr>
        <p:txBody>
          <a:bodyPr>
            <a:normAutofit/>
          </a:bodyPr>
          <a:lstStyle/>
          <a:p>
            <a:r>
              <a:rPr lang="pt-BR" sz="3200" b="1" dirty="0">
                <a:latin typeface="Arial Nova" panose="020B0504020202020204" pitchFamily="34" charset="0"/>
                <a:ea typeface="Adobe Gothic Std B" panose="020B0800000000000000" pitchFamily="34" charset="-128"/>
                <a:cs typeface="Times New Roman" panose="02020603050405020304" pitchFamily="18" charset="0"/>
              </a:rPr>
              <a:t>Despesas com Folhas dos Auxílios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98736" y="1063853"/>
          <a:ext cx="760194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91824"/>
            <a:ext cx="1414949" cy="58327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31" y="105303"/>
            <a:ext cx="910893" cy="910893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11589</Words>
  <Application>WPS Presentation</Application>
  <PresentationFormat>Apresentação na tela (4:3)</PresentationFormat>
  <Paragraphs>1372</Paragraphs>
  <Slides>22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9" baseType="lpstr">
      <vt:lpstr>Arial</vt:lpstr>
      <vt:lpstr>SimSun</vt:lpstr>
      <vt:lpstr>Wingdings</vt:lpstr>
      <vt:lpstr>Arial Nova</vt:lpstr>
      <vt:lpstr>Times New Roman</vt:lpstr>
      <vt:lpstr>Calibri</vt:lpstr>
      <vt:lpstr>Adobe Gothic Std B</vt:lpstr>
      <vt:lpstr>Microsoft YaHei</vt:lpstr>
      <vt:lpstr/>
      <vt:lpstr>Arial Unicode MS</vt:lpstr>
      <vt:lpstr>Arial Narrow</vt:lpstr>
      <vt:lpstr>Calibri</vt:lpstr>
      <vt:lpstr>Calibri</vt:lpstr>
      <vt:lpstr>Calibri</vt:lpstr>
      <vt:lpstr>Yu Gothic UI Semibold</vt:lpstr>
      <vt:lpstr>Segoe Print</vt:lpstr>
      <vt:lpstr>Tema do Office</vt:lpstr>
      <vt:lpstr>Prestação de Contas  3° Quadrimestre</vt:lpstr>
      <vt:lpstr>Receitas de Contribuições Prefeitura Municipal</vt:lpstr>
      <vt:lpstr>Receitas de Contribuições Câmara Municipal</vt:lpstr>
      <vt:lpstr>Receitas de Contribuições IPREM</vt:lpstr>
      <vt:lpstr>Receitas de Contribuições Inativo e Pensionista</vt:lpstr>
      <vt:lpstr>Outras Receitas</vt:lpstr>
      <vt:lpstr>Despesas com Folha de Aposentadorias</vt:lpstr>
      <vt:lpstr>Despesas com Folha de Pensionistas</vt:lpstr>
      <vt:lpstr>Despesas com Folhas dos Auxílios</vt:lpstr>
      <vt:lpstr>PowerPoint 演示文稿</vt:lpstr>
      <vt:lpstr>Despesas de Sentenças Judiciais</vt:lpstr>
      <vt:lpstr>Acordos Administrativos</vt:lpstr>
      <vt:lpstr>Despesas Administrativas IPREM</vt:lpstr>
      <vt:lpstr>Tarifas Bancárias</vt:lpstr>
      <vt:lpstr>Rentabilidade Fundos Líquidos </vt:lpstr>
      <vt:lpstr>Rentabilidade Fundos Líquidos</vt:lpstr>
      <vt:lpstr>Rentabilidade Fundos Ilíquidos</vt:lpstr>
      <vt:lpstr>Saldo Fundos Líquidos</vt:lpstr>
      <vt:lpstr>Saldo Fundos Líquidos</vt:lpstr>
      <vt:lpstr>Saldo Fundos Ilíquidos</vt:lpstr>
      <vt:lpstr>Comparativo</vt:lpstr>
      <vt:lpstr>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2° Quadrimestre</dc:title>
  <dc:creator>Patricia Andrade</dc:creator>
  <cp:lastModifiedBy>jgraciano</cp:lastModifiedBy>
  <cp:revision>254</cp:revision>
  <cp:lastPrinted>2018-09-18T20:25:00Z</cp:lastPrinted>
  <dcterms:created xsi:type="dcterms:W3CDTF">2017-09-25T20:25:00Z</dcterms:created>
  <dcterms:modified xsi:type="dcterms:W3CDTF">2020-02-20T13:07:05Z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1046-10.2.0.7646</vt:lpwstr>
  </property>
</Properties>
</file>