
<file path=[Content_Types].xml><?xml version="1.0" encoding="utf-8"?>
<Types xmlns="http://schemas.openxmlformats.org/package/2006/content-types">
  <Default Extension="xlsx" ContentType="application/vnd.openxmlformats-officedocument.spreadsheetml.sheet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olors1.xml" ContentType="application/vnd.ms-office.chartcolorstyle+xml"/>
  <Override PartName="/ppt/charts/colors10.xml" ContentType="application/vnd.ms-office.chartcolorstyle+xml"/>
  <Override PartName="/ppt/charts/colors11.xml" ContentType="application/vnd.ms-office.chartcolorstyle+xml"/>
  <Override PartName="/ppt/charts/colors12.xml" ContentType="application/vnd.ms-office.chartcolorstyle+xml"/>
  <Override PartName="/ppt/charts/colors13.xml" ContentType="application/vnd.ms-office.chartcolorstyle+xml"/>
  <Override PartName="/ppt/charts/colors2.xml" ContentType="application/vnd.ms-office.chartcolorstyle+xml"/>
  <Override PartName="/ppt/charts/colors3.xml" ContentType="application/vnd.ms-office.chartcolorstyle+xml"/>
  <Override PartName="/ppt/charts/colors4.xml" ContentType="application/vnd.ms-office.chartcolorstyle+xml"/>
  <Override PartName="/ppt/charts/colors5.xml" ContentType="application/vnd.ms-office.chartcolorstyle+xml"/>
  <Override PartName="/ppt/charts/colors6.xml" ContentType="application/vnd.ms-office.chartcolorstyle+xml"/>
  <Override PartName="/ppt/charts/colors7.xml" ContentType="application/vnd.ms-office.chartcolorstyle+xml"/>
  <Override PartName="/ppt/charts/colors8.xml" ContentType="application/vnd.ms-office.chartcolorstyle+xml"/>
  <Override PartName="/ppt/charts/colors9.xml" ContentType="application/vnd.ms-office.chartcolorstyle+xml"/>
  <Override PartName="/ppt/charts/style1.xml" ContentType="application/vnd.ms-office.chartstyle+xml"/>
  <Override PartName="/ppt/charts/style10.xml" ContentType="application/vnd.ms-office.chartstyle+xml"/>
  <Override PartName="/ppt/charts/style11.xml" ContentType="application/vnd.ms-office.chartstyle+xml"/>
  <Override PartName="/ppt/charts/style12.xml" ContentType="application/vnd.ms-office.chartstyle+xml"/>
  <Override PartName="/ppt/charts/style13.xml" ContentType="application/vnd.ms-office.chartstyle+xml"/>
  <Override PartName="/ppt/charts/style2.xml" ContentType="application/vnd.ms-office.chartstyle+xml"/>
  <Override PartName="/ppt/charts/style3.xml" ContentType="application/vnd.ms-office.chartstyle+xml"/>
  <Override PartName="/ppt/charts/style4.xml" ContentType="application/vnd.ms-office.chartstyle+xml"/>
  <Override PartName="/ppt/charts/style5.xml" ContentType="application/vnd.ms-office.chartstyle+xml"/>
  <Override PartName="/ppt/charts/style6.xml" ContentType="application/vnd.ms-office.chartstyle+xml"/>
  <Override PartName="/ppt/charts/style7.xml" ContentType="application/vnd.ms-office.chartstyle+xml"/>
  <Override PartName="/ppt/charts/style8.xml" ContentType="application/vnd.ms-office.chartstyle+xml"/>
  <Override PartName="/ppt/charts/style9.xml" ContentType="application/vnd.ms-office.chartstyl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22"/>
  </p:handoutMasterIdLst>
  <p:sldIdLst>
    <p:sldId id="256" r:id="rId3"/>
    <p:sldId id="257" r:id="rId5"/>
    <p:sldId id="279" r:id="rId6"/>
    <p:sldId id="258" r:id="rId7"/>
    <p:sldId id="259" r:id="rId8"/>
    <p:sldId id="261" r:id="rId9"/>
    <p:sldId id="263" r:id="rId10"/>
    <p:sldId id="265" r:id="rId11"/>
    <p:sldId id="266" r:id="rId12"/>
    <p:sldId id="267" r:id="rId13"/>
    <p:sldId id="268" r:id="rId14"/>
    <p:sldId id="278" r:id="rId15"/>
    <p:sldId id="270" r:id="rId16"/>
    <p:sldId id="271" r:id="rId17"/>
    <p:sldId id="296" r:id="rId18"/>
    <p:sldId id="301" r:id="rId19"/>
    <p:sldId id="297" r:id="rId20"/>
    <p:sldId id="274" r:id="rId21"/>
  </p:sldIdLst>
  <p:sldSz cx="9144000" cy="6858000" type="screen4x3"/>
  <p:notesSz cx="9926320" cy="679767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1F0EDBE1-47DB-4A12-BBA6-3A7BD4990C5F}">
          <p14:sldIdLst>
            <p14:sldId id="256"/>
            <p14:sldId id="257"/>
            <p14:sldId id="279"/>
            <p14:sldId id="258"/>
            <p14:sldId id="259"/>
            <p14:sldId id="261"/>
            <p14:sldId id="263"/>
            <p14:sldId id="265"/>
            <p14:sldId id="266"/>
            <p14:sldId id="267"/>
            <p14:sldId id="268"/>
            <p14:sldId id="278"/>
            <p14:sldId id="270"/>
            <p14:sldId id="271"/>
            <p14:sldId id="296"/>
            <p14:sldId id="301"/>
            <p14:sldId id="297"/>
            <p14:sldId id="27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110" autoAdjust="0"/>
  </p:normalViewPr>
  <p:slideViewPr>
    <p:cSldViewPr>
      <p:cViewPr varScale="1">
        <p:scale>
          <a:sx n="90" d="100"/>
          <a:sy n="90" d="100"/>
        </p:scale>
        <p:origin x="1002" y="78"/>
      </p:cViewPr>
      <p:guideLst>
        <p:guide orient="horz" pos="2178"/>
        <p:guide pos="284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5" Type="http://schemas.openxmlformats.org/officeDocument/2006/relationships/tableStyles" Target="tableStyles.xml"/><Relationship Id="rId24" Type="http://schemas.openxmlformats.org/officeDocument/2006/relationships/viewProps" Target="viewProps.xml"/><Relationship Id="rId23" Type="http://schemas.openxmlformats.org/officeDocument/2006/relationships/presProps" Target="presProps.xml"/><Relationship Id="rId22" Type="http://schemas.openxmlformats.org/officeDocument/2006/relationships/handoutMaster" Target="handoutMasters/handoutMaster1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Workbook1.xlsx"/></Relationships>
</file>

<file path=ppt/charts/_rels/chart10.xml.rels><?xml version="1.0" encoding="UTF-8" standalone="yes"?>
<Relationships xmlns="http://schemas.openxmlformats.org/package/2006/relationships"><Relationship Id="rId3" Type="http://schemas.microsoft.com/office/2011/relationships/chartColorStyle" Target="colors10.xml"/><Relationship Id="rId2" Type="http://schemas.microsoft.com/office/2011/relationships/chartStyle" Target="style10.xml"/><Relationship Id="rId1" Type="http://schemas.openxmlformats.org/officeDocument/2006/relationships/package" Target="../embeddings/Workbook10.xlsx"/></Relationships>
</file>

<file path=ppt/charts/_rels/chart11.xml.rels><?xml version="1.0" encoding="UTF-8" standalone="yes"?>
<Relationships xmlns="http://schemas.openxmlformats.org/package/2006/relationships"><Relationship Id="rId3" Type="http://schemas.microsoft.com/office/2011/relationships/chartColorStyle" Target="colors11.xml"/><Relationship Id="rId2" Type="http://schemas.microsoft.com/office/2011/relationships/chartStyle" Target="style11.xml"/><Relationship Id="rId1" Type="http://schemas.openxmlformats.org/officeDocument/2006/relationships/package" Target="../embeddings/Workbook11.xlsx"/></Relationships>
</file>

<file path=ppt/charts/_rels/chart12.xml.rels><?xml version="1.0" encoding="UTF-8" standalone="yes"?>
<Relationships xmlns="http://schemas.openxmlformats.org/package/2006/relationships"><Relationship Id="rId3" Type="http://schemas.microsoft.com/office/2011/relationships/chartColorStyle" Target="colors12.xml"/><Relationship Id="rId2" Type="http://schemas.microsoft.com/office/2011/relationships/chartStyle" Target="style12.xml"/><Relationship Id="rId1" Type="http://schemas.openxmlformats.org/officeDocument/2006/relationships/package" Target="../embeddings/Workbook12.xlsx"/></Relationships>
</file>

<file path=ppt/charts/_rels/chart13.xml.rels><?xml version="1.0" encoding="UTF-8" standalone="yes"?>
<Relationships xmlns="http://schemas.openxmlformats.org/package/2006/relationships"><Relationship Id="rId3" Type="http://schemas.microsoft.com/office/2011/relationships/chartColorStyle" Target="colors13.xml"/><Relationship Id="rId2" Type="http://schemas.microsoft.com/office/2011/relationships/chartStyle" Target="style13.xml"/><Relationship Id="rId1" Type="http://schemas.openxmlformats.org/officeDocument/2006/relationships/package" Target="../embeddings/Workbook13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package" Target="../embeddings/Workbook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microsoft.com/office/2011/relationships/chartStyle" Target="style3.xml"/><Relationship Id="rId1" Type="http://schemas.openxmlformats.org/officeDocument/2006/relationships/package" Target="../embeddings/Workbook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ColorStyle" Target="colors4.xml"/><Relationship Id="rId2" Type="http://schemas.microsoft.com/office/2011/relationships/chartStyle" Target="style4.xml"/><Relationship Id="rId1" Type="http://schemas.openxmlformats.org/officeDocument/2006/relationships/package" Target="../embeddings/Workbook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ColorStyle" Target="colors5.xml"/><Relationship Id="rId2" Type="http://schemas.microsoft.com/office/2011/relationships/chartStyle" Target="style5.xml"/><Relationship Id="rId1" Type="http://schemas.openxmlformats.org/officeDocument/2006/relationships/package" Target="../embeddings/Workbook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ColorStyle" Target="colors6.xml"/><Relationship Id="rId2" Type="http://schemas.microsoft.com/office/2011/relationships/chartStyle" Target="style6.xml"/><Relationship Id="rId1" Type="http://schemas.openxmlformats.org/officeDocument/2006/relationships/package" Target="../embeddings/Workbook6.xlsx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ColorStyle" Target="colors7.xml"/><Relationship Id="rId2" Type="http://schemas.microsoft.com/office/2011/relationships/chartStyle" Target="style7.xml"/><Relationship Id="rId1" Type="http://schemas.openxmlformats.org/officeDocument/2006/relationships/package" Target="../embeddings/Workbook7.xlsx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ColorStyle" Target="colors8.xml"/><Relationship Id="rId2" Type="http://schemas.microsoft.com/office/2011/relationships/chartStyle" Target="style8.xml"/><Relationship Id="rId1" Type="http://schemas.openxmlformats.org/officeDocument/2006/relationships/package" Target="../embeddings/Workbook8.xlsx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ColorStyle" Target="colors9.xml"/><Relationship Id="rId2" Type="http://schemas.microsoft.com/office/2011/relationships/chartStyle" Target="style9.xml"/><Relationship Id="rId1" Type="http://schemas.openxmlformats.org/officeDocument/2006/relationships/package" Target="../embeddings/Workbook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831051428688"/>
          <c:y val="0.113963060496059"/>
          <c:w val="0.812899956565803"/>
          <c:h val="0.57102031703505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Patronal 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Plan1!$A$2:$A$6</c:f>
              <c:strCache>
                <c:ptCount val="5"/>
                <c:pt idx="0">
                  <c:v>Maio</c:v>
                </c:pt>
                <c:pt idx="1">
                  <c:v>Junho</c:v>
                </c:pt>
                <c:pt idx="2">
                  <c:v>Julho</c:v>
                </c:pt>
                <c:pt idx="3">
                  <c:v>Agosto</c:v>
                </c:pt>
                <c:pt idx="4">
                  <c:v>Acumulado 2019</c:v>
                </c:pt>
              </c:strCache>
            </c:strRef>
          </c:cat>
          <c:val>
            <c:numRef>
              <c:f>Plan1!$B$2:$B$6</c:f>
              <c:numCache>
                <c:formatCode>_-"R$"\ * #,###.##000_-;\-"R$"\ * #,###.##000_-;_-"R$"\ * "-"??_-;_-@_-</c:formatCode>
                <c:ptCount val="5"/>
                <c:pt idx="0">
                  <c:v>1022401.54</c:v>
                </c:pt>
                <c:pt idx="1">
                  <c:v>1024581.39</c:v>
                </c:pt>
                <c:pt idx="2">
                  <c:v>1156862.17</c:v>
                </c:pt>
                <c:pt idx="3">
                  <c:v>1043078.18</c:v>
                </c:pt>
                <c:pt idx="4">
                  <c:v>8356162.06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Déficit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Plan1!$A$2:$A$6</c:f>
              <c:strCache>
                <c:ptCount val="5"/>
                <c:pt idx="0">
                  <c:v>Maio</c:v>
                </c:pt>
                <c:pt idx="1">
                  <c:v>Junho</c:v>
                </c:pt>
                <c:pt idx="2">
                  <c:v>Julho</c:v>
                </c:pt>
                <c:pt idx="3">
                  <c:v>Agosto</c:v>
                </c:pt>
                <c:pt idx="4">
                  <c:v>Acumulado 2019</c:v>
                </c:pt>
              </c:strCache>
            </c:strRef>
          </c:cat>
          <c:val>
            <c:numRef>
              <c:f>Plan1!$C$2:$C$6</c:f>
              <c:numCache>
                <c:formatCode>_-"R$"\ * #,###.##000_-;\-"R$"\ * #,###.##000_-;_-"R$"\ * "-"??_-;_-@_-</c:formatCode>
                <c:ptCount val="5"/>
                <c:pt idx="0">
                  <c:v>1646560.49</c:v>
                </c:pt>
                <c:pt idx="1">
                  <c:v>1722210.18</c:v>
                </c:pt>
                <c:pt idx="2">
                  <c:v>1834209.84</c:v>
                </c:pt>
                <c:pt idx="3">
                  <c:v>1710947.11</c:v>
                </c:pt>
                <c:pt idx="4">
                  <c:v>13547907.58</c:v>
                </c:pt>
              </c:numCache>
            </c:numRef>
          </c:val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Servidor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Plan1!$A$2:$A$6</c:f>
              <c:strCache>
                <c:ptCount val="5"/>
                <c:pt idx="0">
                  <c:v>Maio</c:v>
                </c:pt>
                <c:pt idx="1">
                  <c:v>Junho</c:v>
                </c:pt>
                <c:pt idx="2">
                  <c:v>Julho</c:v>
                </c:pt>
                <c:pt idx="3">
                  <c:v>Agosto</c:v>
                </c:pt>
                <c:pt idx="4">
                  <c:v>Acumulado 2019</c:v>
                </c:pt>
              </c:strCache>
            </c:strRef>
          </c:cat>
          <c:val>
            <c:numRef>
              <c:f>Plan1!$D$2:$D$6</c:f>
              <c:numCache>
                <c:formatCode>_-"R$"\ * #,###.##000_-;\-"R$"\ * #,###.##000_-;_-"R$"\ * "-"??_-;_-@_-</c:formatCode>
                <c:ptCount val="5"/>
                <c:pt idx="0">
                  <c:v>861417.27</c:v>
                </c:pt>
                <c:pt idx="1">
                  <c:v>857519.57</c:v>
                </c:pt>
                <c:pt idx="2">
                  <c:v>869512.58</c:v>
                </c:pt>
                <c:pt idx="3">
                  <c:v>858126.78</c:v>
                </c:pt>
                <c:pt idx="4">
                  <c:v>7015391.94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94024960"/>
        <c:axId val="183254336"/>
      </c:barChart>
      <c:dateAx>
        <c:axId val="194024960"/>
        <c:scaling>
          <c:orientation val="minMax"/>
        </c:scaling>
        <c:delete val="0"/>
        <c:axPos val="b"/>
        <c:numFmt formatCode="&quot;R$&quot;\ #,##0.00;[Red]&quot;R$&quot;\ #,##0.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0" vertOverflow="ellipsis" vert="horz" wrap="square" anchor="ctr" anchorCtr="1" forceAA="0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  <c:crossAx val="183254336"/>
        <c:crosses val="autoZero"/>
        <c:auto val="0"/>
        <c:lblAlgn val="ctr"/>
        <c:lblOffset val="100"/>
        <c:baseTimeUnit val="days"/>
      </c:dateAx>
      <c:valAx>
        <c:axId val="183254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&quot;R$&quot;\ * #,###.##000_-;\-&quot;R$&quot;\ * #,###.##000_-;_-&quot;R$&quot;\ 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  <c:crossAx val="19402496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2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585384202345"/>
          <c:y val="0.00785059392524751"/>
          <c:w val="0.864529213070017"/>
          <c:h val="0.8321324603308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TOTAL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Plan1!$A$2:$A$6</c:f>
              <c:strCache>
                <c:ptCount val="5"/>
                <c:pt idx="0">
                  <c:v>Maio</c:v>
                </c:pt>
                <c:pt idx="1">
                  <c:v>Junho</c:v>
                </c:pt>
                <c:pt idx="2">
                  <c:v>Julho</c:v>
                </c:pt>
                <c:pt idx="3">
                  <c:v>Agosto</c:v>
                </c:pt>
                <c:pt idx="4">
                  <c:v>Acumulado 2019</c:v>
                </c:pt>
              </c:strCache>
            </c:strRef>
          </c:cat>
          <c:val>
            <c:numRef>
              <c:f>Plan1!$B$2:$B$6</c:f>
              <c:numCache>
                <c:formatCode>_-"R$"\ * #,###.##000_-;\-"R$"\ * #,###.##000_-;_-"R$"\ * "-"??_-;_-@_-</c:formatCode>
                <c:ptCount val="5"/>
                <c:pt idx="0">
                  <c:v>0</c:v>
                </c:pt>
                <c:pt idx="1">
                  <c:v>101</c:v>
                </c:pt>
                <c:pt idx="2">
                  <c:v>2411.86</c:v>
                </c:pt>
                <c:pt idx="3">
                  <c:v>109.9</c:v>
                </c:pt>
                <c:pt idx="4" c:formatCode="#,###.##000">
                  <c:v>5026.11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61650432"/>
        <c:axId val="126282560"/>
      </c:barChart>
      <c:catAx>
        <c:axId val="26165043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  <c:crossAx val="126282560"/>
        <c:crosses val="autoZero"/>
        <c:auto val="1"/>
        <c:lblAlgn val="ctr"/>
        <c:lblOffset val="100"/>
        <c:noMultiLvlLbl val="0"/>
      </c:catAx>
      <c:valAx>
        <c:axId val="126282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&quot;R$&quot;\ * #,###.##000_-;\-&quot;R$&quot;\ * #,###.##000_-;_-&quot;R$&quot;\ 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  <c:crossAx val="26165043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2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258138480645"/>
          <c:y val="0.0405145980431594"/>
          <c:w val="0.864529213070017"/>
          <c:h val="0.8321324603308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TOTAL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Plan1!$A$2:$A$6</c:f>
              <c:strCache>
                <c:ptCount val="5"/>
                <c:pt idx="0">
                  <c:v>Maio</c:v>
                </c:pt>
                <c:pt idx="1">
                  <c:v>Junho</c:v>
                </c:pt>
                <c:pt idx="2">
                  <c:v>Julho</c:v>
                </c:pt>
                <c:pt idx="3">
                  <c:v>Agosto </c:v>
                </c:pt>
                <c:pt idx="4">
                  <c:v>Acumulado 2019</c:v>
                </c:pt>
              </c:strCache>
            </c:strRef>
          </c:cat>
          <c:val>
            <c:numRef>
              <c:f>Plan1!$B$2:$B$6</c:f>
              <c:numCache>
                <c:formatCode>_-"R$"\ * #,###.##000_-;\-"R$"\ * #,###.##000_-;_-"R$"\ * "-"??_-;_-@_-</c:formatCode>
                <c:ptCount val="5"/>
                <c:pt idx="0">
                  <c:v>4099.33</c:v>
                </c:pt>
                <c:pt idx="1">
                  <c:v>0</c:v>
                </c:pt>
                <c:pt idx="2">
                  <c:v>0</c:v>
                </c:pt>
                <c:pt idx="3">
                  <c:v>434.38</c:v>
                </c:pt>
                <c:pt idx="4" c:formatCode="#,###.##000">
                  <c:v>17602.82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61456896"/>
        <c:axId val="126284864"/>
      </c:barChart>
      <c:catAx>
        <c:axId val="26145689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  <c:crossAx val="126284864"/>
        <c:crosses val="autoZero"/>
        <c:auto val="1"/>
        <c:lblAlgn val="ctr"/>
        <c:lblOffset val="100"/>
        <c:noMultiLvlLbl val="0"/>
      </c:catAx>
      <c:valAx>
        <c:axId val="126284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&quot;R$&quot;\ * #,###.##000_-;\-&quot;R$&quot;\ * #,###.##000_-;_-&quot;R$&quot;\ 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  <c:crossAx val="26145689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2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963666150027"/>
          <c:y val="0.0255271344119659"/>
          <c:w val="0.83036333849973"/>
          <c:h val="0.7499599711199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Teto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Plan1!$A$2:$A$6</c:f>
              <c:strCache>
                <c:ptCount val="5"/>
                <c:pt idx="0">
                  <c:v>Maio</c:v>
                </c:pt>
                <c:pt idx="1">
                  <c:v>Junho</c:v>
                </c:pt>
                <c:pt idx="2">
                  <c:v>Julho</c:v>
                </c:pt>
                <c:pt idx="3">
                  <c:v>Agosto</c:v>
                </c:pt>
                <c:pt idx="4">
                  <c:v>Acumulado 2019</c:v>
                </c:pt>
              </c:strCache>
            </c:strRef>
          </c:cat>
          <c:val>
            <c:numRef>
              <c:f>Plan1!$B$2:$B$6</c:f>
              <c:numCache>
                <c:formatCode>_-"R$"\ * #,###.##000_-;\-"R$"\ * #,###.##000_-;_-"R$"\ * "-"??_-;_-@_-</c:formatCode>
                <c:ptCount val="5"/>
                <c:pt idx="0">
                  <c:v>484945.13</c:v>
                </c:pt>
                <c:pt idx="1">
                  <c:v>484945.13</c:v>
                </c:pt>
                <c:pt idx="2">
                  <c:v>484945.13</c:v>
                </c:pt>
                <c:pt idx="3">
                  <c:v>484945.13</c:v>
                </c:pt>
                <c:pt idx="4">
                  <c:v>6304290.13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Desp. Adm.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Plan1!$A$2:$A$6</c:f>
              <c:strCache>
                <c:ptCount val="5"/>
                <c:pt idx="0">
                  <c:v>Maio</c:v>
                </c:pt>
                <c:pt idx="1">
                  <c:v>Junho</c:v>
                </c:pt>
                <c:pt idx="2">
                  <c:v>Julho</c:v>
                </c:pt>
                <c:pt idx="3">
                  <c:v>Agosto</c:v>
                </c:pt>
                <c:pt idx="4">
                  <c:v>Acumulado 2019</c:v>
                </c:pt>
              </c:strCache>
            </c:strRef>
          </c:cat>
          <c:val>
            <c:numRef>
              <c:f>Plan1!$C$2:$C$6</c:f>
              <c:numCache>
                <c:formatCode>_-"R$"\ * #,###.##000_-;\-"R$"\ * #,###.##000_-;_-"R$"\ * "-"??_-;_-@_-</c:formatCode>
                <c:ptCount val="5"/>
                <c:pt idx="0">
                  <c:v>236762.67</c:v>
                </c:pt>
                <c:pt idx="1">
                  <c:v>293335.67</c:v>
                </c:pt>
                <c:pt idx="2">
                  <c:v>226156.71</c:v>
                </c:pt>
                <c:pt idx="3">
                  <c:v>239732.35</c:v>
                </c:pt>
                <c:pt idx="4">
                  <c:v>1649140.32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61208576"/>
        <c:axId val="126287168"/>
      </c:barChart>
      <c:catAx>
        <c:axId val="2612085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  <c:crossAx val="126287168"/>
        <c:crosses val="autoZero"/>
        <c:auto val="1"/>
        <c:lblAlgn val="ctr"/>
        <c:lblOffset val="100"/>
        <c:noMultiLvlLbl val="0"/>
      </c:catAx>
      <c:valAx>
        <c:axId val="126287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&quot;R$&quot;\ * #,###.##000_-;\-&quot;R$&quot;\ * #,###.##000_-;_-&quot;R$&quot;\ 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  <c:crossAx val="26120857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2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Total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Plan1!$A$2:$A$6</c:f>
              <c:strCache>
                <c:ptCount val="5"/>
                <c:pt idx="0">
                  <c:v>Maio</c:v>
                </c:pt>
                <c:pt idx="1">
                  <c:v>Junho</c:v>
                </c:pt>
                <c:pt idx="2">
                  <c:v>Julho</c:v>
                </c:pt>
                <c:pt idx="3">
                  <c:v>Agosto</c:v>
                </c:pt>
                <c:pt idx="4">
                  <c:v>Acumulado 2019</c:v>
                </c:pt>
              </c:strCache>
            </c:strRef>
          </c:cat>
          <c:val>
            <c:numRef>
              <c:f>Plan1!$B$2:$B$6</c:f>
              <c:numCache>
                <c:formatCode>_-"R$"\ * #,###.##000_-;\-"R$"\ * #,###.##000_-;_-"R$"\ * "-"??_-;_-@_-</c:formatCode>
                <c:ptCount val="5"/>
                <c:pt idx="0">
                  <c:v>2315.24</c:v>
                </c:pt>
                <c:pt idx="1">
                  <c:v>2463.51</c:v>
                </c:pt>
                <c:pt idx="2">
                  <c:v>2235.74</c:v>
                </c:pt>
                <c:pt idx="3">
                  <c:v>2777.55</c:v>
                </c:pt>
                <c:pt idx="4">
                  <c:v>18440.82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61266944"/>
        <c:axId val="261392064"/>
      </c:barChart>
      <c:catAx>
        <c:axId val="26126694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  <c:crossAx val="261392064"/>
        <c:crosses val="autoZero"/>
        <c:auto val="1"/>
        <c:lblAlgn val="ctr"/>
        <c:lblOffset val="100"/>
        <c:noMultiLvlLbl val="0"/>
      </c:catAx>
      <c:valAx>
        <c:axId val="261392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&quot;R$&quot;\ * #,###.##000_-;\-&quot;R$&quot;\ * #,###.##000_-;_-&quot;R$&quot;\ 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  <c:crossAx val="26126694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2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1502657112173"/>
          <c:y val="0.0378170006426853"/>
          <c:w val="0.80616297263267"/>
          <c:h val="0.6423980293480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Patronal 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Plan1!$A$2:$A$6</c:f>
              <c:strCache>
                <c:ptCount val="5"/>
                <c:pt idx="0">
                  <c:v>Maio</c:v>
                </c:pt>
                <c:pt idx="1">
                  <c:v>Junho</c:v>
                </c:pt>
                <c:pt idx="2">
                  <c:v>Julho</c:v>
                </c:pt>
                <c:pt idx="3">
                  <c:v>Agosto</c:v>
                </c:pt>
                <c:pt idx="4">
                  <c:v>Acumulado 2019</c:v>
                </c:pt>
              </c:strCache>
            </c:strRef>
          </c:cat>
          <c:val>
            <c:numRef>
              <c:f>Plan1!$B$2:$B$6</c:f>
              <c:numCache>
                <c:formatCode>_-"R$"\ * #,###.##000_-;\-"R$"\ * #,###.##000_-;_-"R$"\ * "-"??_-;_-@_-</c:formatCode>
                <c:ptCount val="5"/>
                <c:pt idx="0">
                  <c:v>39825.17</c:v>
                </c:pt>
                <c:pt idx="1">
                  <c:v>39803.02</c:v>
                </c:pt>
                <c:pt idx="2">
                  <c:v>38752.79</c:v>
                </c:pt>
                <c:pt idx="3">
                  <c:v>31303.96</c:v>
                </c:pt>
                <c:pt idx="4">
                  <c:v>309183.79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Déficit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Plan1!$A$2:$A$6</c:f>
              <c:strCache>
                <c:ptCount val="5"/>
                <c:pt idx="0">
                  <c:v>Maio</c:v>
                </c:pt>
                <c:pt idx="1">
                  <c:v>Junho</c:v>
                </c:pt>
                <c:pt idx="2">
                  <c:v>Julho</c:v>
                </c:pt>
                <c:pt idx="3">
                  <c:v>Agosto</c:v>
                </c:pt>
                <c:pt idx="4">
                  <c:v>Acumulado 2019</c:v>
                </c:pt>
              </c:strCache>
            </c:strRef>
          </c:cat>
          <c:val>
            <c:numRef>
              <c:f>Plan1!$C$2:$C$6</c:f>
              <c:numCache>
                <c:formatCode>_-"R$"\ * #,###.##000_-;\-"R$"\ * #,###.##000_-;_-"R$"\ * "-"??_-;_-@_-</c:formatCode>
                <c:ptCount val="5"/>
                <c:pt idx="0">
                  <c:v>64867.81</c:v>
                </c:pt>
                <c:pt idx="1">
                  <c:v>64831.7</c:v>
                </c:pt>
                <c:pt idx="2">
                  <c:v>63121.09</c:v>
                </c:pt>
                <c:pt idx="3">
                  <c:v>60495.29</c:v>
                </c:pt>
                <c:pt idx="4">
                  <c:v>513109.66</c:v>
                </c:pt>
              </c:numCache>
            </c:numRef>
          </c:val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Servidor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Plan1!$A$2:$A$6</c:f>
              <c:strCache>
                <c:ptCount val="5"/>
                <c:pt idx="0">
                  <c:v>Maio</c:v>
                </c:pt>
                <c:pt idx="1">
                  <c:v>Junho</c:v>
                </c:pt>
                <c:pt idx="2">
                  <c:v>Julho</c:v>
                </c:pt>
                <c:pt idx="3">
                  <c:v>Agosto</c:v>
                </c:pt>
                <c:pt idx="4">
                  <c:v>Acumulado 2019</c:v>
                </c:pt>
              </c:strCache>
            </c:strRef>
          </c:cat>
          <c:val>
            <c:numRef>
              <c:f>Plan1!$D$2:$D$6</c:f>
              <c:numCache>
                <c:formatCode>_-"R$"\ * #,###.##000_-;\-"R$"\ * #,###.##000_-;_-"R$"\ * "-"??_-;_-@_-</c:formatCode>
                <c:ptCount val="5"/>
                <c:pt idx="0">
                  <c:v>32962.58</c:v>
                </c:pt>
                <c:pt idx="1">
                  <c:v>31975.56</c:v>
                </c:pt>
                <c:pt idx="2">
                  <c:v>31051.09</c:v>
                </c:pt>
                <c:pt idx="3">
                  <c:v>36121.68</c:v>
                </c:pt>
                <c:pt idx="4">
                  <c:v>265638.59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84665088"/>
        <c:axId val="237074624"/>
      </c:barChart>
      <c:dateAx>
        <c:axId val="184665088"/>
        <c:scaling>
          <c:orientation val="minMax"/>
        </c:scaling>
        <c:delete val="0"/>
        <c:axPos val="b"/>
        <c:numFmt formatCode="&quot;R$&quot;\ #,##0.00;[Red]&quot;R$&quot;\ #,##0.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0" vertOverflow="ellipsis" vert="horz" wrap="square" anchor="ctr" anchorCtr="1" forceAA="0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  <c:crossAx val="237074624"/>
        <c:crosses val="autoZero"/>
        <c:auto val="0"/>
        <c:lblAlgn val="ctr"/>
        <c:lblOffset val="100"/>
        <c:baseTimeUnit val="days"/>
      </c:dateAx>
      <c:valAx>
        <c:axId val="237074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&quot;R$&quot;\ * #,###.##000_-;\-&quot;R$&quot;\ * #,###.##000_-;_-&quot;R$&quot;\ 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  <c:crossAx val="18466508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2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8742807273021"/>
          <c:y val="0.0597653783725927"/>
          <c:w val="0.808067813401817"/>
          <c:h val="0.5481598951126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Patronal 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Plan1!$A$2:$A$6</c:f>
              <c:strCache>
                <c:ptCount val="5"/>
                <c:pt idx="0">
                  <c:v>Maio</c:v>
                </c:pt>
                <c:pt idx="1">
                  <c:v>Junho</c:v>
                </c:pt>
                <c:pt idx="2">
                  <c:v>Julho</c:v>
                </c:pt>
                <c:pt idx="3">
                  <c:v>Agosto</c:v>
                </c:pt>
                <c:pt idx="4">
                  <c:v>Acumulado 2019</c:v>
                </c:pt>
              </c:strCache>
            </c:strRef>
          </c:cat>
          <c:val>
            <c:numRef>
              <c:f>Plan1!$B$2:$B$6</c:f>
              <c:numCache>
                <c:formatCode>"R$"#,###.##000;\-"R$"#,###.##000</c:formatCode>
                <c:ptCount val="5"/>
                <c:pt idx="0">
                  <c:v>9262.97</c:v>
                </c:pt>
                <c:pt idx="1">
                  <c:v>10136.47</c:v>
                </c:pt>
                <c:pt idx="2">
                  <c:v>9703.83</c:v>
                </c:pt>
                <c:pt idx="3">
                  <c:v>9745.17</c:v>
                </c:pt>
                <c:pt idx="4">
                  <c:v>69936.82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Déficit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Plan1!$A$2:$A$6</c:f>
              <c:strCache>
                <c:ptCount val="5"/>
                <c:pt idx="0">
                  <c:v>Maio</c:v>
                </c:pt>
                <c:pt idx="1">
                  <c:v>Junho</c:v>
                </c:pt>
                <c:pt idx="2">
                  <c:v>Julho</c:v>
                </c:pt>
                <c:pt idx="3">
                  <c:v>Agosto</c:v>
                </c:pt>
                <c:pt idx="4">
                  <c:v>Acumulado 2019</c:v>
                </c:pt>
              </c:strCache>
            </c:strRef>
          </c:cat>
          <c:val>
            <c:numRef>
              <c:f>Plan1!$C$2:$C$6</c:f>
              <c:numCache>
                <c:formatCode>"R$"#,###.##000;\-"R$"#,###.##000</c:formatCode>
                <c:ptCount val="5"/>
                <c:pt idx="0">
                  <c:v>15087.63</c:v>
                </c:pt>
                <c:pt idx="1">
                  <c:v>16510.41</c:v>
                </c:pt>
                <c:pt idx="2">
                  <c:v>15805.7</c:v>
                </c:pt>
                <c:pt idx="3">
                  <c:v>15873.04</c:v>
                </c:pt>
                <c:pt idx="4">
                  <c:v>114662.66</c:v>
                </c:pt>
              </c:numCache>
            </c:numRef>
          </c:val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Servidor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Plan1!$A$2:$A$6</c:f>
              <c:strCache>
                <c:ptCount val="5"/>
                <c:pt idx="0">
                  <c:v>Maio</c:v>
                </c:pt>
                <c:pt idx="1">
                  <c:v>Junho</c:v>
                </c:pt>
                <c:pt idx="2">
                  <c:v>Julho</c:v>
                </c:pt>
                <c:pt idx="3">
                  <c:v>Agosto</c:v>
                </c:pt>
                <c:pt idx="4">
                  <c:v>Acumulado 2019</c:v>
                </c:pt>
              </c:strCache>
            </c:strRef>
          </c:cat>
          <c:val>
            <c:numRef>
              <c:f>Plan1!$D$2:$D$6</c:f>
              <c:numCache>
                <c:formatCode>"R$"#,###.##000;\-"R$"#,###.##000</c:formatCode>
                <c:ptCount val="5"/>
                <c:pt idx="0">
                  <c:v>7766.13</c:v>
                </c:pt>
                <c:pt idx="1">
                  <c:v>8498.48</c:v>
                </c:pt>
                <c:pt idx="2">
                  <c:v>8125.06</c:v>
                </c:pt>
                <c:pt idx="3">
                  <c:v>8170.39</c:v>
                </c:pt>
                <c:pt idx="4">
                  <c:v>58624.77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95080704"/>
        <c:axId val="193767104"/>
      </c:barChart>
      <c:catAx>
        <c:axId val="1950807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  <c:crossAx val="193767104"/>
        <c:crosses val="autoZero"/>
        <c:auto val="1"/>
        <c:lblAlgn val="ctr"/>
        <c:lblOffset val="100"/>
        <c:noMultiLvlLbl val="0"/>
      </c:catAx>
      <c:valAx>
        <c:axId val="193767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R$&quot;#,###.##000;\-&quot;R$&quot;#,###.##0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  <c:crossAx val="19508070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2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738550466874"/>
          <c:y val="0.00423429781227946"/>
          <c:w val="0.867314720040214"/>
          <c:h val="0.8403562085186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TOTAL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Plan1!$A$2:$A$6</c:f>
              <c:strCache>
                <c:ptCount val="5"/>
                <c:pt idx="0">
                  <c:v>Maio</c:v>
                </c:pt>
                <c:pt idx="1">
                  <c:v>Junho</c:v>
                </c:pt>
                <c:pt idx="2">
                  <c:v>Julho</c:v>
                </c:pt>
                <c:pt idx="3">
                  <c:v>Agosto</c:v>
                </c:pt>
                <c:pt idx="4">
                  <c:v>Acumulado 2019</c:v>
                </c:pt>
              </c:strCache>
            </c:strRef>
          </c:cat>
          <c:val>
            <c:numRef>
              <c:f>Plan1!$B$2:$B$6</c:f>
              <c:numCache>
                <c:formatCode>_-"R$"* #,###.##000_-;\-"R$"* #,###.##000_-;_-"R$"* "-"??_-;_-@_-</c:formatCode>
                <c:ptCount val="5"/>
                <c:pt idx="0">
                  <c:v>9165.6</c:v>
                </c:pt>
                <c:pt idx="1">
                  <c:v>8213.57</c:v>
                </c:pt>
                <c:pt idx="2">
                  <c:v>10112.46</c:v>
                </c:pt>
                <c:pt idx="3">
                  <c:v>10336.84</c:v>
                </c:pt>
                <c:pt idx="4">
                  <c:v>60673.8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19301120"/>
        <c:axId val="118818496"/>
      </c:barChart>
      <c:catAx>
        <c:axId val="1193011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  <c:crossAx val="118818496"/>
        <c:crosses val="autoZero"/>
        <c:auto val="1"/>
        <c:lblAlgn val="ctr"/>
        <c:lblOffset val="100"/>
        <c:noMultiLvlLbl val="0"/>
      </c:catAx>
      <c:valAx>
        <c:axId val="118818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&quot;R$&quot;* #,###.##000_-;\-&quot;R$&quot;* #,###.##000_-;_-&quot;R$&quot;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  <c:crossAx val="11930112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2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6310227264837"/>
          <c:y val="0.033599550056243"/>
          <c:w val="0.739661681109506"/>
          <c:h val="0.6875515234650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Aluguel Terreno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Plan1!$A$2:$A$6</c:f>
              <c:strCache>
                <c:ptCount val="5"/>
                <c:pt idx="0">
                  <c:v>Maio</c:v>
                </c:pt>
                <c:pt idx="1">
                  <c:v>Junho</c:v>
                </c:pt>
                <c:pt idx="2">
                  <c:v>Julho</c:v>
                </c:pt>
                <c:pt idx="3">
                  <c:v>Agosto</c:v>
                </c:pt>
                <c:pt idx="4">
                  <c:v>Acumulado 2019</c:v>
                </c:pt>
              </c:strCache>
            </c:strRef>
          </c:cat>
          <c:val>
            <c:numRef>
              <c:f>Plan1!$B$2:$B$6</c:f>
              <c:numCache>
                <c:formatCode>_-"R$"\ * #,###.##000_-;\-"R$"\ * #,###.##000_-;_-"R$"\ * "-"??_-;_-@_-</c:formatCode>
                <c:ptCount val="5"/>
                <c:pt idx="0">
                  <c:v>19960</c:v>
                </c:pt>
                <c:pt idx="1">
                  <c:v>9980</c:v>
                </c:pt>
                <c:pt idx="2">
                  <c:v>9980</c:v>
                </c:pt>
                <c:pt idx="3">
                  <c:v>9980</c:v>
                </c:pt>
                <c:pt idx="4">
                  <c:v>79840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COMPREV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Plan1!$A$2:$A$6</c:f>
              <c:strCache>
                <c:ptCount val="5"/>
                <c:pt idx="0">
                  <c:v>Maio</c:v>
                </c:pt>
                <c:pt idx="1">
                  <c:v>Junho</c:v>
                </c:pt>
                <c:pt idx="2">
                  <c:v>Julho</c:v>
                </c:pt>
                <c:pt idx="3">
                  <c:v>Agosto</c:v>
                </c:pt>
                <c:pt idx="4">
                  <c:v>Acumulado 2019</c:v>
                </c:pt>
              </c:strCache>
            </c:strRef>
          </c:cat>
          <c:val>
            <c:numRef>
              <c:f>Plan1!$C$2:$C$6</c:f>
              <c:numCache>
                <c:formatCode>_-"R$"\ * #,###.##000_-;\-"R$"\ * #,###.##000_-;_-"R$"\ * "-"??_-;_-@_-</c:formatCode>
                <c:ptCount val="5"/>
                <c:pt idx="0">
                  <c:v>34556.83</c:v>
                </c:pt>
                <c:pt idx="1">
                  <c:v>34699.91</c:v>
                </c:pt>
                <c:pt idx="2">
                  <c:v>34699.91</c:v>
                </c:pt>
                <c:pt idx="3">
                  <c:v>36068.35</c:v>
                </c:pt>
                <c:pt idx="4">
                  <c:v>276652.64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42921472"/>
        <c:axId val="118823680"/>
      </c:barChart>
      <c:catAx>
        <c:axId val="429214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  <c:crossAx val="118823680"/>
        <c:crosses val="autoZero"/>
        <c:auto val="1"/>
        <c:lblAlgn val="ctr"/>
        <c:lblOffset val="100"/>
        <c:noMultiLvlLbl val="0"/>
      </c:catAx>
      <c:valAx>
        <c:axId val="118823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&quot;R$&quot;\ * #,###.##000_-;\-&quot;R$&quot;\ * #,###.##000_-;_-&quot;R$&quot;\ 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  <c:crossAx val="4292147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2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3013936520714"/>
          <c:y val="0.0245577495608786"/>
          <c:w val="0.849757813794824"/>
          <c:h val="0.7033798284016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Prefeitura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Plan1!$A$2:$A$6</c:f>
              <c:strCache>
                <c:ptCount val="5"/>
                <c:pt idx="0">
                  <c:v>Maio</c:v>
                </c:pt>
                <c:pt idx="1">
                  <c:v>Junho</c:v>
                </c:pt>
                <c:pt idx="2">
                  <c:v>Julho</c:v>
                </c:pt>
                <c:pt idx="3">
                  <c:v>Agosto</c:v>
                </c:pt>
                <c:pt idx="4">
                  <c:v>Acumulado 2019</c:v>
                </c:pt>
              </c:strCache>
            </c:strRef>
          </c:cat>
          <c:val>
            <c:numRef>
              <c:f>Plan1!$B$2:$B$6</c:f>
              <c:numCache>
                <c:formatCode>_-"R$"\ * #,###.##000_-;\-"R$"\ * #,###.##000_-;_-"R$"\ * "-"??_-;_-@_-</c:formatCode>
                <c:ptCount val="5"/>
                <c:pt idx="0">
                  <c:v>2580671.58</c:v>
                </c:pt>
                <c:pt idx="1">
                  <c:v>2462100.04</c:v>
                </c:pt>
                <c:pt idx="2">
                  <c:v>2506166.59</c:v>
                </c:pt>
                <c:pt idx="3">
                  <c:v>2546547.56</c:v>
                </c:pt>
                <c:pt idx="4">
                  <c:v>19224545.53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Câmara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Plan1!$A$2:$A$6</c:f>
              <c:strCache>
                <c:ptCount val="5"/>
                <c:pt idx="0">
                  <c:v>Maio</c:v>
                </c:pt>
                <c:pt idx="1">
                  <c:v>Junho</c:v>
                </c:pt>
                <c:pt idx="2">
                  <c:v>Julho</c:v>
                </c:pt>
                <c:pt idx="3">
                  <c:v>Agosto</c:v>
                </c:pt>
                <c:pt idx="4">
                  <c:v>Acumulado 2019</c:v>
                </c:pt>
              </c:strCache>
            </c:strRef>
          </c:cat>
          <c:val>
            <c:numRef>
              <c:f>Plan1!$C$2:$C$6</c:f>
              <c:numCache>
                <c:formatCode>_-"R$"\ * #,###.##000_-;\-"R$"\ * #,###.##000_-;_-"R$"\ * "-"??_-;_-@_-</c:formatCode>
                <c:ptCount val="5"/>
                <c:pt idx="0">
                  <c:v>44453</c:v>
                </c:pt>
                <c:pt idx="1">
                  <c:v>42278.55</c:v>
                </c:pt>
                <c:pt idx="2">
                  <c:v>61820.44</c:v>
                </c:pt>
                <c:pt idx="3">
                  <c:v>61820.44</c:v>
                </c:pt>
                <c:pt idx="4">
                  <c:v>329889.43</c:v>
                </c:pt>
              </c:numCache>
            </c:numRef>
          </c:val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ProMenor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Plan1!$A$2:$A$6</c:f>
              <c:strCache>
                <c:ptCount val="5"/>
                <c:pt idx="0">
                  <c:v>Maio</c:v>
                </c:pt>
                <c:pt idx="1">
                  <c:v>Junho</c:v>
                </c:pt>
                <c:pt idx="2">
                  <c:v>Julho</c:v>
                </c:pt>
                <c:pt idx="3">
                  <c:v>Agosto</c:v>
                </c:pt>
                <c:pt idx="4">
                  <c:v>Acumulado 2019</c:v>
                </c:pt>
              </c:strCache>
            </c:strRef>
          </c:cat>
          <c:val>
            <c:numRef>
              <c:f>Plan1!$D$2:$D$6</c:f>
              <c:numCache>
                <c:formatCode>_-"R$"\ * #,###.##000_-;\-"R$"\ * #,###.##000_-;_-"R$"\ * "-"??_-;_-@_-</c:formatCode>
                <c:ptCount val="5"/>
                <c:pt idx="0">
                  <c:v>8305.16</c:v>
                </c:pt>
                <c:pt idx="1">
                  <c:v>7908</c:v>
                </c:pt>
                <c:pt idx="2">
                  <c:v>7908</c:v>
                </c:pt>
                <c:pt idx="3">
                  <c:v>7908</c:v>
                </c:pt>
                <c:pt idx="4">
                  <c:v>63264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95613696"/>
        <c:axId val="125890496"/>
      </c:barChart>
      <c:catAx>
        <c:axId val="19561369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  <c:crossAx val="125890496"/>
        <c:crosses val="autoZero"/>
        <c:auto val="1"/>
        <c:lblAlgn val="ctr"/>
        <c:lblOffset val="100"/>
        <c:noMultiLvlLbl val="0"/>
      </c:catAx>
      <c:valAx>
        <c:axId val="125890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&quot;R$&quot;\ * #,###.##000_-;\-&quot;R$&quot;\ * #,###.##000_-;_-&quot;R$&quot;\ 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  <c:crossAx val="19561369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2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7532863136419"/>
          <c:y val="0.0429210187259459"/>
          <c:w val="0.817642887337782"/>
          <c:h val="0.76395906259171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Prefeitura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Plan1!$A$2:$A$6</c:f>
              <c:strCache>
                <c:ptCount val="5"/>
                <c:pt idx="0">
                  <c:v>Maio</c:v>
                </c:pt>
                <c:pt idx="1">
                  <c:v>Junho</c:v>
                </c:pt>
                <c:pt idx="2">
                  <c:v>Julho</c:v>
                </c:pt>
                <c:pt idx="3">
                  <c:v>Agosto</c:v>
                </c:pt>
                <c:pt idx="4">
                  <c:v>Acumulado 2019</c:v>
                </c:pt>
              </c:strCache>
            </c:strRef>
          </c:cat>
          <c:val>
            <c:numRef>
              <c:f>Plan1!$B$2:$B$6</c:f>
              <c:numCache>
                <c:formatCode>_-"R$"\ * #,###.##000_-;\-"R$"\ * #,###.##000_-;_-"R$"\ * "-"??_-;_-@_-</c:formatCode>
                <c:ptCount val="5"/>
                <c:pt idx="0">
                  <c:v>370164.49</c:v>
                </c:pt>
                <c:pt idx="1">
                  <c:v>372077.12</c:v>
                </c:pt>
                <c:pt idx="2">
                  <c:v>375531.83</c:v>
                </c:pt>
                <c:pt idx="3">
                  <c:v>372124.62</c:v>
                </c:pt>
                <c:pt idx="4">
                  <c:v>2920167.17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Câmara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Plan1!$A$2:$A$6</c:f>
              <c:strCache>
                <c:ptCount val="5"/>
                <c:pt idx="0">
                  <c:v>Maio</c:v>
                </c:pt>
                <c:pt idx="1">
                  <c:v>Junho</c:v>
                </c:pt>
                <c:pt idx="2">
                  <c:v>Julho</c:v>
                </c:pt>
                <c:pt idx="3">
                  <c:v>Agosto</c:v>
                </c:pt>
                <c:pt idx="4">
                  <c:v>Acumulado 2019</c:v>
                </c:pt>
              </c:strCache>
            </c:strRef>
          </c:cat>
          <c:val>
            <c:numRef>
              <c:f>Plan1!$C$2:$C$6</c:f>
              <c:numCache>
                <c:formatCode>_-"R$"\ * #,###.##000_-;\-"R$"\ * #,###.##000_-;_-"R$"\ * "-"??_-;_-@_-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ProMenor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Plan1!$A$2:$A$6</c:f>
              <c:strCache>
                <c:ptCount val="5"/>
                <c:pt idx="0">
                  <c:v>Maio</c:v>
                </c:pt>
                <c:pt idx="1">
                  <c:v>Junho</c:v>
                </c:pt>
                <c:pt idx="2">
                  <c:v>Julho</c:v>
                </c:pt>
                <c:pt idx="3">
                  <c:v>Agosto</c:v>
                </c:pt>
                <c:pt idx="4">
                  <c:v>Acumulado 2019</c:v>
                </c:pt>
              </c:strCache>
            </c:strRef>
          </c:cat>
          <c:val>
            <c:numRef>
              <c:f>Plan1!$D$2:$D$6</c:f>
              <c:numCache>
                <c:formatCode>_-"R$"\ * #,###.##000_-;\-"R$"\ * #,###.##000_-;_-"R$"\ * "-"??_-;_-@_-</c:formatCode>
                <c:ptCount val="5"/>
                <c:pt idx="0">
                  <c:v>1209.18</c:v>
                </c:pt>
                <c:pt idx="1">
                  <c:v>1209.18</c:v>
                </c:pt>
                <c:pt idx="2">
                  <c:v>1209.18</c:v>
                </c:pt>
                <c:pt idx="3">
                  <c:v>1209.18</c:v>
                </c:pt>
                <c:pt idx="4">
                  <c:v>9673.44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40599040"/>
        <c:axId val="126244480"/>
      </c:barChart>
      <c:catAx>
        <c:axId val="2405990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  <c:crossAx val="126244480"/>
        <c:crosses val="autoZero"/>
        <c:auto val="1"/>
        <c:lblAlgn val="ctr"/>
        <c:lblOffset val="100"/>
        <c:noMultiLvlLbl val="0"/>
      </c:catAx>
      <c:valAx>
        <c:axId val="126244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&quot;R$&quot;\ * #,###.##000_-;\-&quot;R$&quot;\ * #,###.##000_-;_-&quot;R$&quot;\ 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  <c:crossAx val="24059904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2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Auxílio Doença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Plan1!$A$2:$A$6</c:f>
              <c:strCache>
                <c:ptCount val="5"/>
                <c:pt idx="0">
                  <c:v>Maio</c:v>
                </c:pt>
                <c:pt idx="1">
                  <c:v>Junho</c:v>
                </c:pt>
                <c:pt idx="2">
                  <c:v>Julho</c:v>
                </c:pt>
                <c:pt idx="3">
                  <c:v>Agosto</c:v>
                </c:pt>
                <c:pt idx="4">
                  <c:v>Acumulado 2019</c:v>
                </c:pt>
              </c:strCache>
            </c:strRef>
          </c:cat>
          <c:val>
            <c:numRef>
              <c:f>Plan1!$B$2:$B$6</c:f>
              <c:numCache>
                <c:formatCode>#,###.##000</c:formatCode>
                <c:ptCount val="5"/>
                <c:pt idx="0">
                  <c:v>157289.61</c:v>
                </c:pt>
                <c:pt idx="1">
                  <c:v>168761.98</c:v>
                </c:pt>
                <c:pt idx="2">
                  <c:v>171152.89</c:v>
                </c:pt>
                <c:pt idx="3">
                  <c:v>151825.23</c:v>
                </c:pt>
                <c:pt idx="4" c:formatCode="_-&quot;R$&quot;\ * #,###.##000_-;\-&quot;R$&quot;\ * #,###.##000_-;_-&quot;R$&quot;\ * &quot;-&quot;??_-;_-@_-">
                  <c:v>1232985.08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Licença Maternidade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Plan1!$A$2:$A$6</c:f>
              <c:strCache>
                <c:ptCount val="5"/>
                <c:pt idx="0">
                  <c:v>Maio</c:v>
                </c:pt>
                <c:pt idx="1">
                  <c:v>Junho</c:v>
                </c:pt>
                <c:pt idx="2">
                  <c:v>Julho</c:v>
                </c:pt>
                <c:pt idx="3">
                  <c:v>Agosto</c:v>
                </c:pt>
                <c:pt idx="4">
                  <c:v>Acumulado 2019</c:v>
                </c:pt>
              </c:strCache>
            </c:strRef>
          </c:cat>
          <c:val>
            <c:numRef>
              <c:f>Plan1!$C$2:$C$6</c:f>
              <c:numCache>
                <c:formatCode>#,###.##000</c:formatCode>
                <c:ptCount val="5"/>
                <c:pt idx="0">
                  <c:v>47797.17</c:v>
                </c:pt>
                <c:pt idx="1">
                  <c:v>42543.12</c:v>
                </c:pt>
                <c:pt idx="2">
                  <c:v>24746.85</c:v>
                </c:pt>
                <c:pt idx="3">
                  <c:v>28977.6</c:v>
                </c:pt>
                <c:pt idx="4" c:formatCode="_-&quot;R$&quot;\ * #,###.##000_-;\-&quot;R$&quot;\ * #,###.##000_-;_-&quot;R$&quot;\ * &quot;-&quot;??_-;_-@_-">
                  <c:v>239594.92</c:v>
                </c:pt>
              </c:numCache>
            </c:numRef>
          </c:val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Auxilio Reclusão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Plan1!$A$2:$A$6</c:f>
              <c:strCache>
                <c:ptCount val="5"/>
                <c:pt idx="0">
                  <c:v>Maio</c:v>
                </c:pt>
                <c:pt idx="1">
                  <c:v>Junho</c:v>
                </c:pt>
                <c:pt idx="2">
                  <c:v>Julho</c:v>
                </c:pt>
                <c:pt idx="3">
                  <c:v>Agosto</c:v>
                </c:pt>
                <c:pt idx="4">
                  <c:v>Acumulado 2019</c:v>
                </c:pt>
              </c:strCache>
            </c:strRef>
          </c:cat>
          <c:val>
            <c:numRef>
              <c:f>Plan1!$D$2:$D$6</c:f>
              <c:numCache>
                <c:formatCode>#,###.##000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 c:formatCode="_-&quot;R$&quot;\ * #,###.##000_-;\-&quot;R$&quot;\ * #,###.##000_-;_-&quot;R$&quot;\ * &quot;-&quot;??_-;_-@_-">
                  <c:v>2342.36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40602112"/>
        <c:axId val="183250304"/>
      </c:barChart>
      <c:catAx>
        <c:axId val="24060211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  <c:crossAx val="183250304"/>
        <c:crosses val="autoZero"/>
        <c:auto val="1"/>
        <c:lblAlgn val="ctr"/>
        <c:lblOffset val="100"/>
        <c:noMultiLvlLbl val="0"/>
      </c:catAx>
      <c:valAx>
        <c:axId val="183250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#.##0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  <c:crossAx val="24060211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2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3077005149799"/>
          <c:y val="0"/>
          <c:w val="0.863372762966967"/>
          <c:h val="0.8421180434500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TOTAL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Plan1!$A$2:$A$6</c:f>
              <c:strCache>
                <c:ptCount val="5"/>
                <c:pt idx="0">
                  <c:v>Maio</c:v>
                </c:pt>
                <c:pt idx="1">
                  <c:v>Junho</c:v>
                </c:pt>
                <c:pt idx="2">
                  <c:v>Julho</c:v>
                </c:pt>
                <c:pt idx="3">
                  <c:v>Agosto</c:v>
                </c:pt>
                <c:pt idx="4">
                  <c:v>Acumulado 2019</c:v>
                </c:pt>
              </c:strCache>
            </c:strRef>
          </c:cat>
          <c:val>
            <c:numRef>
              <c:f>Plan1!$B$2:$B$6</c:f>
              <c:numCache>
                <c:formatCode>_-"R$"\ * #,###.##000_-;\-"R$"\ * #,###.##000_-;_-"R$"\ * "-"??_-;_-@_-</c:formatCode>
                <c:ptCount val="5"/>
                <c:pt idx="0">
                  <c:v>6920.8</c:v>
                </c:pt>
                <c:pt idx="1">
                  <c:v>6691.2</c:v>
                </c:pt>
                <c:pt idx="2">
                  <c:v>7117.4</c:v>
                </c:pt>
                <c:pt idx="3">
                  <c:v>7117.6</c:v>
                </c:pt>
                <c:pt idx="4">
                  <c:v>50258.88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61648384"/>
        <c:axId val="126280256"/>
      </c:barChart>
      <c:catAx>
        <c:axId val="2616483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  <c:crossAx val="126280256"/>
        <c:crosses val="autoZero"/>
        <c:auto val="1"/>
        <c:lblAlgn val="ctr"/>
        <c:lblOffset val="100"/>
        <c:noMultiLvlLbl val="0"/>
      </c:catAx>
      <c:valAx>
        <c:axId val="126280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&quot;R$&quot;\ * #,###.##000_-;\-&quot;R$&quot;\ * #,###.##000_-;_-&quot;R$&quot;\ 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  <c:crossAx val="26164838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2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5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2"/>
    </cs:fontRef>
    <cs:defRPr sz="1195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5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3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5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5" kern="1200"/>
  </cs:valueAxis>
  <cs:wall>
    <cs:lnRef idx="0"/>
    <cs:fillRef idx="0"/>
    <cs:effectRef idx="0"/>
    <cs:fontRef idx="minor">
      <a:schemeClr val="tx2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5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2"/>
    </cs:fontRef>
    <cs:defRPr sz="1195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5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3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5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5" kern="1200"/>
  </cs:valueAxis>
  <cs:wall>
    <cs:lnRef idx="0"/>
    <cs:fillRef idx="0"/>
    <cs:effectRef idx="0"/>
    <cs:fontRef idx="minor">
      <a:schemeClr val="tx2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5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2"/>
    </cs:fontRef>
    <cs:defRPr sz="1195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5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3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5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5" kern="1200"/>
  </cs:valueAxis>
  <cs:wall>
    <cs:lnRef idx="0"/>
    <cs:fillRef idx="0"/>
    <cs:effectRef idx="0"/>
    <cs:fontRef idx="minor">
      <a:schemeClr val="tx2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5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2"/>
    </cs:fontRef>
    <cs:defRPr sz="1195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5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3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5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5" kern="1200"/>
  </cs:valueAxis>
  <cs:wall>
    <cs:lnRef idx="0"/>
    <cs:fillRef idx="0"/>
    <cs:effectRef idx="0"/>
    <cs:fontRef idx="minor">
      <a:schemeClr val="tx2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5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2"/>
    </cs:fontRef>
    <cs:defRPr sz="1195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5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3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5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5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5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2"/>
    </cs:fontRef>
    <cs:defRPr sz="1195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5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3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5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5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5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2"/>
    </cs:fontRef>
    <cs:defRPr sz="1195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5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3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5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5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5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2"/>
    </cs:fontRef>
    <cs:defRPr sz="1195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5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3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5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5" kern="1200"/>
  </cs:valueAxis>
  <cs:wall>
    <cs:lnRef idx="0"/>
    <cs:fillRef idx="0"/>
    <cs:effectRef idx="0"/>
    <cs:fontRef idx="minor">
      <a:schemeClr val="tx2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5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2"/>
    </cs:fontRef>
    <cs:defRPr sz="1195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5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3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5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5" kern="1200"/>
  </cs:valueAxis>
  <cs:wall>
    <cs:lnRef idx="0"/>
    <cs:fillRef idx="0"/>
    <cs:effectRef idx="0"/>
    <cs:fontRef idx="minor">
      <a:schemeClr val="tx2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5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2"/>
    </cs:fontRef>
    <cs:defRPr sz="1195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5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3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5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5" kern="1200"/>
  </cs:valueAxis>
  <cs:wall>
    <cs:lnRef idx="0"/>
    <cs:fillRef idx="0"/>
    <cs:effectRef idx="0"/>
    <cs:fontRef idx="minor">
      <a:schemeClr val="tx2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5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2"/>
    </cs:fontRef>
    <cs:defRPr sz="1195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5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3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5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5" kern="1200"/>
  </cs:valueAxis>
  <cs:wall>
    <cs:lnRef idx="0"/>
    <cs:fillRef idx="0"/>
    <cs:effectRef idx="0"/>
    <cs:fontRef idx="minor">
      <a:schemeClr val="tx2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5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2"/>
    </cs:fontRef>
    <cs:defRPr sz="1195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5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3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5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5" kern="1200"/>
  </cs:valueAxis>
  <cs:wall>
    <cs:lnRef idx="0"/>
    <cs:fillRef idx="0"/>
    <cs:effectRef idx="0"/>
    <cs:fontRef idx="minor">
      <a:schemeClr val="tx2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5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2"/>
    </cs:fontRef>
    <cs:defRPr sz="1195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5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3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5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5" kern="1200"/>
  </cs:valueAxis>
  <cs:wall>
    <cs:lnRef idx="0"/>
    <cs:fillRef idx="0"/>
    <cs:effectRef idx="0"/>
    <cs:fontRef idx="minor">
      <a:schemeClr val="tx2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5621697" y="1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48309D-CFAC-41BB-8EAF-7C5A4515B322}" type="datetimeFigureOut">
              <a:rPr lang="pt-BR" smtClean="0"/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6456325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5621697" y="6456325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E0C18D-9A38-42D2-98D8-1B8362F1DF94}" type="slidenum">
              <a:rPr lang="pt-BR" smtClean="0"/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5621697" y="1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10D727-1F13-4F0F-9134-E97D3A2BD934}" type="datetimeFigureOut">
              <a:rPr lang="pt-BR" smtClean="0"/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992202" y="3228706"/>
            <a:ext cx="7942238" cy="305911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6456325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5621697" y="6456325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81E8B4-B85E-4759-9BAF-54F99A855F1B}" type="slidenum">
              <a:rPr lang="pt-BR" smtClean="0"/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E8B4-B85E-4759-9BAF-54F99A855F1B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E8B4-B85E-4759-9BAF-54F99A855F1B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E8B4-B85E-4759-9BAF-54F99A855F1B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E8B4-B85E-4759-9BAF-54F99A855F1B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E8B4-B85E-4759-9BAF-54F99A855F1B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E8B4-B85E-4759-9BAF-54F99A855F1B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E8B4-B85E-4759-9BAF-54F99A855F1B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E8B4-B85E-4759-9BAF-54F99A855F1B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E8B4-B85E-4759-9BAF-54F99A855F1B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E8B4-B85E-4759-9BAF-54F99A855F1B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E8B4-B85E-4759-9BAF-54F99A855F1B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E8B4-B85E-4759-9BAF-54F99A855F1B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E8B4-B85E-4759-9BAF-54F99A855F1B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E8B4-B85E-4759-9BAF-54F99A855F1B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E8B4-B85E-4759-9BAF-54F99A855F1B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E8B4-B85E-4759-9BAF-54F99A855F1B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E8B4-B85E-4759-9BAF-54F99A855F1B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45B0-0DBD-44BB-8446-6F0C1C2E82DF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1CA85-15E0-44BF-BCF7-6C6F53436CB9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45B0-0DBD-44BB-8446-6F0C1C2E82DF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1CA85-15E0-44BF-BCF7-6C6F53436CB9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45B0-0DBD-44BB-8446-6F0C1C2E82DF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1CA85-15E0-44BF-BCF7-6C6F53436CB9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45B0-0DBD-44BB-8446-6F0C1C2E82DF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1CA85-15E0-44BF-BCF7-6C6F53436CB9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45B0-0DBD-44BB-8446-6F0C1C2E82DF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1CA85-15E0-44BF-BCF7-6C6F53436CB9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45B0-0DBD-44BB-8446-6F0C1C2E82DF}" type="datetimeFigureOut">
              <a:rPr lang="pt-BR" smtClean="0"/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1CA85-15E0-44BF-BCF7-6C6F53436CB9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45B0-0DBD-44BB-8446-6F0C1C2E82DF}" type="datetimeFigureOut">
              <a:rPr lang="pt-BR" smtClean="0"/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1CA85-15E0-44BF-BCF7-6C6F53436CB9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45B0-0DBD-44BB-8446-6F0C1C2E82DF}" type="datetimeFigureOut">
              <a:rPr lang="pt-BR" smtClean="0"/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1CA85-15E0-44BF-BCF7-6C6F53436CB9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45B0-0DBD-44BB-8446-6F0C1C2E82DF}" type="datetimeFigureOut">
              <a:rPr lang="pt-BR" smtClean="0"/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1CA85-15E0-44BF-BCF7-6C6F53436CB9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45B0-0DBD-44BB-8446-6F0C1C2E82DF}" type="datetimeFigureOut">
              <a:rPr lang="pt-BR" smtClean="0"/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1CA85-15E0-44BF-BCF7-6C6F53436CB9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45B0-0DBD-44BB-8446-6F0C1C2E82DF}" type="datetimeFigureOut">
              <a:rPr lang="pt-BR" smtClean="0"/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1CA85-15E0-44BF-BCF7-6C6F53436CB9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45B0-0DBD-44BB-8446-6F0C1C2E82DF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1CA85-15E0-44BF-BCF7-6C6F53436CB9}" type="slidenum">
              <a:rPr lang="pt-BR" smtClean="0"/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chart" Target="../charts/chart9.xml"/></Relationships>
</file>

<file path=ppt/slides/_rels/slide1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chart" Target="../charts/chart10.xml"/></Relationships>
</file>

<file path=ppt/slides/_rels/slide12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chart" Target="../charts/chart11.xml"/></Relationships>
</file>

<file path=ppt/slides/_rels/slide13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2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chart" Target="../charts/chart12.xml"/></Relationships>
</file>

<file path=ppt/slides/_rels/slide14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3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chart" Target="../charts/chart13.xml"/></Relationships>
</file>

<file path=ppt/slides/_rels/slide15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4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5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6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8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8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8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8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8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chart" Target="../charts/chart6.xml"/></Relationships>
</file>

<file path=ppt/slides/_rels/slide8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chart" Target="../charts/chart7.xml"/></Relationships>
</file>

<file path=ppt/slides/_rels/slide9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chart" Target="../charts/char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6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4832651" y="1844824"/>
            <a:ext cx="4025793" cy="1881002"/>
          </a:xfrm>
        </p:spPr>
        <p:txBody>
          <a:bodyPr anchor="b">
            <a:normAutofit/>
          </a:bodyPr>
          <a:lstStyle/>
          <a:p>
            <a:pPr algn="l">
              <a:lnSpc>
                <a:spcPct val="90000"/>
              </a:lnSpc>
            </a:pPr>
            <a:r>
              <a:rPr lang="pt-BR" sz="3200">
                <a:solidFill>
                  <a:schemeClr val="bg1"/>
                </a:solidFill>
                <a:latin typeface="Arial Nova" panose="020B0504020202020204" pitchFamily="34" charset="0"/>
                <a:cs typeface="Times New Roman" panose="02020603050405020304" pitchFamily="18" charset="0"/>
              </a:rPr>
              <a:t>Prestação</a:t>
            </a:r>
            <a:r>
              <a:rPr lang="pt-BR" sz="3200">
                <a:solidFill>
                  <a:schemeClr val="bg1"/>
                </a:solidFill>
                <a:latin typeface="Arial Nova" panose="020B0504020202020204" pitchFamily="34" charset="0"/>
              </a:rPr>
              <a:t> de Contas</a:t>
            </a:r>
            <a:br>
              <a:rPr lang="pt-BR" sz="3200">
                <a:solidFill>
                  <a:schemeClr val="bg1"/>
                </a:solidFill>
                <a:latin typeface="Arial Nova" panose="020B0504020202020204" pitchFamily="34" charset="0"/>
              </a:rPr>
            </a:br>
            <a:br>
              <a:rPr lang="pt-BR" sz="3700" b="1" dirty="0">
                <a:solidFill>
                  <a:schemeClr val="bg1"/>
                </a:solidFill>
                <a:latin typeface="Arial Nova" panose="020B0504020202020204" pitchFamily="34" charset="0"/>
              </a:rPr>
            </a:br>
            <a:r>
              <a:rPr lang="pt-BR" sz="3700" b="1" dirty="0">
                <a:solidFill>
                  <a:schemeClr val="bg1"/>
                </a:solidFill>
                <a:latin typeface="Arial Nova" panose="020B0504020202020204" pitchFamily="34" charset="0"/>
              </a:rPr>
              <a:t>2</a:t>
            </a:r>
            <a:r>
              <a:rPr lang="pt-BR" sz="3700" b="1" dirty="0">
                <a:solidFill>
                  <a:schemeClr val="bg1"/>
                </a:solidFill>
                <a:latin typeface="Arial Nova" panose="020B0504020202020204" pitchFamily="34" charset="0"/>
              </a:rPr>
              <a:t>° Quadrimestre</a:t>
            </a:r>
            <a:endParaRPr lang="pt-BR" sz="3700" b="1" dirty="0">
              <a:solidFill>
                <a:schemeClr val="bg1"/>
              </a:solidFill>
              <a:latin typeface="Arial Nova" panose="020B0504020202020204" pitchFamily="34" charset="0"/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4835829" y="4144049"/>
            <a:ext cx="3483937" cy="1147863"/>
          </a:xfrm>
        </p:spPr>
        <p:txBody>
          <a:bodyPr anchor="t">
            <a:normAutofit/>
          </a:bodyPr>
          <a:lstStyle/>
          <a:p>
            <a:pPr algn="l"/>
            <a:r>
              <a:rPr lang="pt-BR" sz="2800" dirty="0">
                <a:solidFill>
                  <a:schemeClr val="bg1"/>
                </a:solidFill>
              </a:rPr>
              <a:t> </a:t>
            </a:r>
            <a:r>
              <a:rPr lang="pt-BR" sz="2800" b="1" dirty="0">
                <a:solidFill>
                  <a:schemeClr val="bg1"/>
                </a:solidFill>
                <a:latin typeface="Arial Nova" panose="020B0504020202020204" pitchFamily="34" charset="0"/>
              </a:rPr>
              <a:t>2019</a:t>
            </a:r>
            <a:endParaRPr lang="pt-BR" sz="2800" b="1" dirty="0">
              <a:solidFill>
                <a:schemeClr val="bg1"/>
              </a:solidFill>
              <a:latin typeface="Arial Nova" panose="020B0504020202020204" pitchFamily="34" charset="0"/>
            </a:endParaRPr>
          </a:p>
        </p:txBody>
      </p:sp>
      <p:sp>
        <p:nvSpPr>
          <p:cNvPr id="12" name="Freeform: Shape 11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H="1">
            <a:off x="0" y="0"/>
            <a:ext cx="4629586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4518115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36" y="1844824"/>
            <a:ext cx="3525463" cy="145425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803739" y="1268760"/>
          <a:ext cx="7786146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5" name="Título 1"/>
          <p:cNvSpPr txBox="1"/>
          <p:nvPr/>
        </p:nvSpPr>
        <p:spPr>
          <a:xfrm>
            <a:off x="609600" y="269462"/>
            <a:ext cx="82296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b="1" dirty="0">
                <a:latin typeface="Arial Nova" panose="020B0504020202020204" pitchFamily="34" charset="0"/>
                <a:cs typeface="Times New Roman" panose="02020603050405020304" pitchFamily="18" charset="0"/>
              </a:rPr>
              <a:t>Salário-Família</a:t>
            </a:r>
            <a:endParaRPr lang="pt-BR" sz="3200" b="1" dirty="0">
              <a:latin typeface="Arial Nova" panose="020B05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5" y="6091824"/>
            <a:ext cx="1414949" cy="583270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31" y="105303"/>
            <a:ext cx="910893" cy="91089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06090"/>
          </a:xfrm>
        </p:spPr>
        <p:txBody>
          <a:bodyPr>
            <a:normAutofit/>
          </a:bodyPr>
          <a:lstStyle/>
          <a:p>
            <a:r>
              <a:rPr lang="pt-BR" sz="3200" b="1" dirty="0">
                <a:latin typeface="Arial Nova" panose="020B0504020202020204" pitchFamily="34" charset="0"/>
                <a:cs typeface="Times New Roman" panose="02020603050405020304" pitchFamily="18" charset="0"/>
              </a:rPr>
              <a:t>Despesas de Sentenças Judiciais</a:t>
            </a:r>
            <a:endParaRPr lang="pt-BR" sz="3200" b="1" dirty="0">
              <a:latin typeface="Arial Nova" panose="020B050402020202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88431" y="1196752"/>
          <a:ext cx="792088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5" y="6091824"/>
            <a:ext cx="1414949" cy="58327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31" y="105303"/>
            <a:ext cx="910893" cy="91089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06090"/>
          </a:xfrm>
        </p:spPr>
        <p:txBody>
          <a:bodyPr>
            <a:normAutofit/>
          </a:bodyPr>
          <a:lstStyle/>
          <a:p>
            <a:r>
              <a:rPr lang="pt-BR" sz="3200" b="1" dirty="0">
                <a:latin typeface="Arial Nova" panose="020B0504020202020204" pitchFamily="34" charset="0"/>
                <a:cs typeface="Times New Roman" panose="02020603050405020304" pitchFamily="18" charset="0"/>
              </a:rPr>
              <a:t>Acordos Administrativos</a:t>
            </a:r>
            <a:endParaRPr lang="pt-BR" sz="3200" b="1" dirty="0">
              <a:latin typeface="Arial Nova" panose="020B050402020202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647023" y="1083658"/>
          <a:ext cx="7849954" cy="48180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5" y="6091824"/>
            <a:ext cx="1414949" cy="58327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31" y="105303"/>
            <a:ext cx="910893" cy="91089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5202" y="188640"/>
            <a:ext cx="8229600" cy="634082"/>
          </a:xfrm>
        </p:spPr>
        <p:txBody>
          <a:bodyPr>
            <a:normAutofit/>
          </a:bodyPr>
          <a:lstStyle/>
          <a:p>
            <a:r>
              <a:rPr lang="pt-BR" sz="3200" b="1" dirty="0">
                <a:latin typeface="Arial Nova" panose="020B0504020202020204" pitchFamily="34" charset="0"/>
                <a:cs typeface="Times New Roman" panose="02020603050405020304" pitchFamily="18" charset="0"/>
              </a:rPr>
              <a:t>Despesas Administrativas IPREM</a:t>
            </a:r>
            <a:endParaRPr lang="pt-BR" sz="3200" b="1" dirty="0">
              <a:latin typeface="Arial Nova" panose="020B050402020202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395536" y="1099533"/>
          <a:ext cx="8424936" cy="4874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323020" y="5606406"/>
            <a:ext cx="88209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latin typeface="Arial Nova" panose="020B0504020202020204" pitchFamily="34" charset="0"/>
              </a:rPr>
              <a:t>Teto: 2% do valor total das remunerações, proventos e pensões dos segurados vinculados ao RPPS</a:t>
            </a:r>
            <a:endParaRPr lang="pt-BR" sz="1400" b="1" dirty="0">
              <a:latin typeface="Arial Nova" panose="020B0504020202020204" pitchFamily="34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5" y="6091824"/>
            <a:ext cx="1414949" cy="583270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31" y="105303"/>
            <a:ext cx="910893" cy="91089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778098"/>
          </a:xfrm>
        </p:spPr>
        <p:txBody>
          <a:bodyPr>
            <a:normAutofit/>
          </a:bodyPr>
          <a:lstStyle/>
          <a:p>
            <a:r>
              <a:rPr lang="pt-BR" sz="3200" b="1" dirty="0">
                <a:latin typeface="Arial Nova" panose="020B0504020202020204" pitchFamily="34" charset="0"/>
                <a:cs typeface="Times New Roman" panose="02020603050405020304" pitchFamily="18" charset="0"/>
              </a:rPr>
              <a:t>Tarifas Bancárias</a:t>
            </a:r>
            <a:endParaRPr lang="pt-BR" sz="3200" b="1" dirty="0">
              <a:latin typeface="Arial Nova" panose="020B050402020202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691077" y="1196751"/>
          <a:ext cx="7769355" cy="48168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5" y="6091824"/>
            <a:ext cx="1414949" cy="58327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31" y="105303"/>
            <a:ext cx="910893" cy="91089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577850"/>
          </a:xfrm>
        </p:spPr>
        <p:txBody>
          <a:bodyPr>
            <a:normAutofit/>
          </a:bodyPr>
          <a:lstStyle/>
          <a:p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Fundos Líquidos</a:t>
            </a:r>
            <a:endParaRPr lang="pt-B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5" y="6091824"/>
            <a:ext cx="1414949" cy="58327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66" y="130703"/>
            <a:ext cx="910893" cy="910893"/>
          </a:xfrm>
          <a:prstGeom prst="rect">
            <a:avLst/>
          </a:prstGeom>
        </p:spPr>
      </p:pic>
      <p:pic>
        <p:nvPicPr>
          <p:cNvPr id="3" name="Espaço Reservado para Conteúdo 2" descr="Sem título"/>
          <p:cNvPicPr>
            <a:picLocks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7200" y="852805"/>
            <a:ext cx="8348980" cy="542226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>
        <p15:prstTrans prst="drape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Fundos Líquidos</a:t>
            </a:r>
            <a:endParaRPr lang="pt-B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5" y="6091824"/>
            <a:ext cx="1414949" cy="58327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66" y="130703"/>
            <a:ext cx="910893" cy="910893"/>
          </a:xfrm>
          <a:prstGeom prst="rect">
            <a:avLst/>
          </a:prstGeom>
        </p:spPr>
      </p:pic>
      <p:pic>
        <p:nvPicPr>
          <p:cNvPr id="7" name="Espaço Reservado para Conteúdo 6" descr="Q"/>
          <p:cNvPicPr>
            <a:picLocks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36220" y="1061085"/>
            <a:ext cx="8774430" cy="517652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>
        <p15:prstTrans prst="drape"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Fundos Ilíquidos</a:t>
            </a:r>
            <a:endParaRPr lang="pt-B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5" y="6091824"/>
            <a:ext cx="1414949" cy="58327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66" y="130703"/>
            <a:ext cx="910893" cy="910893"/>
          </a:xfrm>
          <a:prstGeom prst="rect">
            <a:avLst/>
          </a:prstGeom>
        </p:spPr>
      </p:pic>
      <p:pic>
        <p:nvPicPr>
          <p:cNvPr id="7" name="Espaço Reservado para Conteúdo 6" descr="G"/>
          <p:cNvPicPr>
            <a:picLocks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0960" y="1064895"/>
            <a:ext cx="9022080" cy="502666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>
        <p15:prstTrans prst="drape"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11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510168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350988" y="2269820"/>
            <a:ext cx="2318360" cy="2318360"/>
          </a:xfrm>
          <a:prstGeom prst="ellipse">
            <a:avLst/>
          </a:prstGeom>
          <a:solidFill>
            <a:schemeClr val="tx2">
              <a:lumMod val="75000"/>
            </a:schemeClr>
          </a:solidFill>
          <a:ln w="174625" cmpd="thinThick">
            <a:solidFill>
              <a:schemeClr val="tx2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000" b="1" kern="1200" dirty="0" err="1">
                <a:solidFill>
                  <a:srgbClr val="FFFFFF"/>
                </a:solidFill>
                <a:latin typeface="Arial Nova" panose="020B0504020202020204" pitchFamily="34" charset="0"/>
              </a:rPr>
              <a:t>Obrigad</a:t>
            </a:r>
            <a:r>
              <a:rPr lang="pt-BR" altLang="en-US" sz="2000" b="1" kern="1200" dirty="0" err="1">
                <a:solidFill>
                  <a:srgbClr val="FFFFFF"/>
                </a:solidFill>
                <a:latin typeface="Arial Nova" panose="020B0504020202020204" pitchFamily="34" charset="0"/>
              </a:rPr>
              <a:t>a</a:t>
            </a:r>
            <a:r>
              <a:rPr lang="en-US" sz="2000" b="1" kern="1200" dirty="0">
                <a:solidFill>
                  <a:srgbClr val="FFFFFF"/>
                </a:solidFill>
                <a:latin typeface="Arial Nova" panose="020B0504020202020204" pitchFamily="34" charset="0"/>
              </a:rPr>
              <a:t>!</a:t>
            </a:r>
            <a:endParaRPr lang="en-US" sz="2000" b="1" kern="1200" dirty="0">
              <a:solidFill>
                <a:srgbClr val="FFFFFF"/>
              </a:solidFill>
              <a:latin typeface="Arial Nova" panose="020B0504020202020204" pitchFamily="34" charset="0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9451" y="523763"/>
            <a:ext cx="4232869" cy="1746057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3219451" y="4494598"/>
            <a:ext cx="5391149" cy="15941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en-US" b="1" dirty="0">
                <a:latin typeface="Arial Nova" panose="020B0504020202020204" pitchFamily="34" charset="0"/>
              </a:rPr>
              <a:t>Fátima Aparecida Belani</a:t>
            </a:r>
            <a:endParaRPr lang="en-US" b="1" dirty="0">
              <a:latin typeface="Arial Nova" panose="020B0504020202020204" pitchFamily="34" charset="0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en-US" b="1" dirty="0" err="1">
                <a:latin typeface="Arial Nova" panose="020B0504020202020204" pitchFamily="34" charset="0"/>
              </a:rPr>
              <a:t>Presidente</a:t>
            </a:r>
            <a:endParaRPr lang="en-US" b="1" dirty="0">
              <a:latin typeface="Arial Nova" panose="020B0504020202020204" pitchFamily="34" charset="0"/>
            </a:endParaRPr>
          </a:p>
          <a:p>
            <a:pPr indent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None/>
            </a:pPr>
            <a:endParaRPr lang="en-US" b="1" dirty="0">
              <a:latin typeface="Arial Nova" panose="020B05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6000">
        <p15:prstTrans prst="curtains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10193" y="560750"/>
            <a:ext cx="8219256" cy="648072"/>
          </a:xfrm>
        </p:spPr>
        <p:txBody>
          <a:bodyPr>
            <a:noAutofit/>
          </a:bodyPr>
          <a:lstStyle/>
          <a:p>
            <a:pPr algn="ctr"/>
            <a:r>
              <a:rPr lang="pt-BR" sz="3200" dirty="0">
                <a:latin typeface="Arial Nova" panose="020B0504020202020204" pitchFamily="34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Receitas de Contribuições</a:t>
            </a:r>
            <a:br>
              <a:rPr lang="pt-BR" sz="3200" dirty="0">
                <a:latin typeface="Arial Nova" panose="020B0504020202020204" pitchFamily="34" charset="0"/>
                <a:ea typeface="Adobe Gothic Std B" panose="020B0800000000000000" pitchFamily="34" charset="-128"/>
                <a:cs typeface="Times New Roman" panose="02020603050405020304" pitchFamily="18" charset="0"/>
              </a:rPr>
            </a:br>
            <a:r>
              <a:rPr lang="pt-BR" sz="3200" dirty="0">
                <a:latin typeface="Arial Nova" panose="020B0504020202020204" pitchFamily="34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Prefeitura Municipal</a:t>
            </a:r>
            <a:endParaRPr lang="pt-BR" sz="3200" dirty="0">
              <a:latin typeface="Arial Nova" panose="020B0504020202020204" pitchFamily="34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</p:nvPr>
        </p:nvGraphicFramePr>
        <p:xfrm>
          <a:off x="132715" y="1648460"/>
          <a:ext cx="8825230" cy="44448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5" y="6091824"/>
            <a:ext cx="1414949" cy="58327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31" y="105303"/>
            <a:ext cx="910893" cy="91089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Conteúdo 6"/>
          <p:cNvGraphicFramePr>
            <a:graphicFrameLocks noGrp="1"/>
          </p:cNvGraphicFramePr>
          <p:nvPr>
            <p:ph idx="1"/>
          </p:nvPr>
        </p:nvGraphicFramePr>
        <p:xfrm>
          <a:off x="1" y="1303020"/>
          <a:ext cx="9144000" cy="479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6" name="Título 3"/>
          <p:cNvSpPr>
            <a:spLocks noGrp="1"/>
          </p:cNvSpPr>
          <p:nvPr>
            <p:ph type="title"/>
          </p:nvPr>
        </p:nvSpPr>
        <p:spPr>
          <a:xfrm>
            <a:off x="256853" y="548685"/>
            <a:ext cx="8219256" cy="648072"/>
          </a:xfrm>
        </p:spPr>
        <p:txBody>
          <a:bodyPr>
            <a:noAutofit/>
          </a:bodyPr>
          <a:lstStyle/>
          <a:p>
            <a:pPr algn="ctr"/>
            <a:r>
              <a:rPr lang="pt-BR" sz="3200" dirty="0">
                <a:latin typeface="Arial Nova" panose="020B0504020202020204" pitchFamily="34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Receitas de Contribuições</a:t>
            </a:r>
            <a:br>
              <a:rPr lang="pt-BR" sz="3200" dirty="0">
                <a:latin typeface="Arial Nova" panose="020B0504020202020204" pitchFamily="34" charset="0"/>
                <a:ea typeface="Adobe Gothic Std B" panose="020B0800000000000000" pitchFamily="34" charset="-128"/>
                <a:cs typeface="Times New Roman" panose="02020603050405020304" pitchFamily="18" charset="0"/>
              </a:rPr>
            </a:br>
            <a:r>
              <a:rPr lang="pt-BR" sz="3200" dirty="0">
                <a:latin typeface="Arial Nova" panose="020B0504020202020204" pitchFamily="34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Câmara Municipal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5" y="6091824"/>
            <a:ext cx="1414949" cy="583270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31" y="105303"/>
            <a:ext cx="910893" cy="910893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1529" y="606470"/>
            <a:ext cx="8291264" cy="635670"/>
          </a:xfrm>
        </p:spPr>
        <p:txBody>
          <a:bodyPr>
            <a:noAutofit/>
          </a:bodyPr>
          <a:lstStyle/>
          <a:p>
            <a:pPr algn="ctr"/>
            <a:r>
              <a:rPr lang="pt-BR" sz="3200" dirty="0">
                <a:latin typeface="Arial Nova" panose="020B0504020202020204" pitchFamily="34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Receitas de Contribuições</a:t>
            </a:r>
            <a:br>
              <a:rPr lang="pt-BR" sz="3200" dirty="0">
                <a:latin typeface="Arial Nova" panose="020B0504020202020204" pitchFamily="34" charset="0"/>
                <a:ea typeface="Adobe Gothic Std B" panose="020B0800000000000000" pitchFamily="34" charset="-128"/>
                <a:cs typeface="Times New Roman" panose="02020603050405020304" pitchFamily="18" charset="0"/>
              </a:rPr>
            </a:br>
            <a:r>
              <a:rPr lang="pt-BR" sz="3200" dirty="0">
                <a:latin typeface="Arial Nova" panose="020B0504020202020204" pitchFamily="34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IPREM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</p:nvPr>
        </p:nvGraphicFramePr>
        <p:xfrm>
          <a:off x="251460" y="1242060"/>
          <a:ext cx="8641080" cy="54273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5" y="6091824"/>
            <a:ext cx="1414949" cy="58327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31" y="105303"/>
            <a:ext cx="910893" cy="910893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0456" y="654095"/>
            <a:ext cx="8363272" cy="635670"/>
          </a:xfrm>
        </p:spPr>
        <p:txBody>
          <a:bodyPr>
            <a:noAutofit/>
          </a:bodyPr>
          <a:lstStyle/>
          <a:p>
            <a:pPr algn="ctr"/>
            <a:r>
              <a:rPr lang="pt-BR" sz="3200" dirty="0">
                <a:latin typeface="Arial Nova" panose="020B0504020202020204" pitchFamily="34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Receitas de Contribuições</a:t>
            </a:r>
            <a:br>
              <a:rPr lang="pt-BR" sz="3200" dirty="0">
                <a:latin typeface="Arial Nova" panose="020B0504020202020204" pitchFamily="34" charset="0"/>
                <a:ea typeface="Adobe Gothic Std B" panose="020B0800000000000000" pitchFamily="34" charset="-128"/>
                <a:cs typeface="Times New Roman" panose="02020603050405020304" pitchFamily="18" charset="0"/>
              </a:rPr>
            </a:br>
            <a:r>
              <a:rPr lang="pt-BR" sz="3200" dirty="0">
                <a:latin typeface="Arial Nova" panose="020B0504020202020204" pitchFamily="34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Inativo e Pensionista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</p:nvPr>
        </p:nvGraphicFramePr>
        <p:xfrm>
          <a:off x="251460" y="2373630"/>
          <a:ext cx="8568690" cy="29705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5" y="6091824"/>
            <a:ext cx="1414949" cy="58327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31" y="105303"/>
            <a:ext cx="910893" cy="91089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19256" cy="635670"/>
          </a:xfrm>
        </p:spPr>
        <p:txBody>
          <a:bodyPr>
            <a:normAutofit/>
          </a:bodyPr>
          <a:lstStyle/>
          <a:p>
            <a:pPr algn="ctr"/>
            <a:r>
              <a:rPr lang="pt-BR" sz="3200" dirty="0">
                <a:latin typeface="Arial Nova" panose="020B0504020202020204" pitchFamily="34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Outras Receitas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</p:nvPr>
        </p:nvGraphicFramePr>
        <p:xfrm>
          <a:off x="467544" y="1484784"/>
          <a:ext cx="8352928" cy="4533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5" y="6091824"/>
            <a:ext cx="1414949" cy="58327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31" y="105303"/>
            <a:ext cx="910893" cy="91089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>
        <p15:prstTrans prst="fallOver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146524" y="142435"/>
            <a:ext cx="7625339" cy="706090"/>
          </a:xfrm>
        </p:spPr>
        <p:txBody>
          <a:bodyPr>
            <a:normAutofit/>
          </a:bodyPr>
          <a:lstStyle/>
          <a:p>
            <a:r>
              <a:rPr lang="pt-BR" sz="2800" b="1" dirty="0">
                <a:latin typeface="Arial Nova" panose="020B0504020202020204" pitchFamily="34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Despesas com Folha de Aposentadorias</a:t>
            </a:r>
            <a:endParaRPr lang="pt-B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Espaço Reservado para Conteúdo 1"/>
          <p:cNvGraphicFramePr>
            <a:graphicFrameLocks noGrp="1"/>
          </p:cNvGraphicFramePr>
          <p:nvPr>
            <p:ph idx="1"/>
          </p:nvPr>
        </p:nvGraphicFramePr>
        <p:xfrm>
          <a:off x="323528" y="1041514"/>
          <a:ext cx="8496944" cy="54838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5" y="6091824"/>
            <a:ext cx="1414949" cy="58327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31" y="105303"/>
            <a:ext cx="910893" cy="91089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>
        <p15:prstTrans prst="drape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1331" y="113626"/>
            <a:ext cx="7925679" cy="634082"/>
          </a:xfrm>
        </p:spPr>
        <p:txBody>
          <a:bodyPr>
            <a:normAutofit/>
          </a:bodyPr>
          <a:lstStyle/>
          <a:p>
            <a:r>
              <a:rPr lang="pt-BR" sz="3200" b="1" dirty="0">
                <a:latin typeface="Arial Nova" panose="020B0504020202020204" pitchFamily="34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Despesas com Folha de Pensionistas</a:t>
            </a:r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827584" y="1058975"/>
          <a:ext cx="7673948" cy="49042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5" y="6091824"/>
            <a:ext cx="1414949" cy="58327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31" y="105303"/>
            <a:ext cx="910893" cy="910893"/>
          </a:xfrm>
          <a:prstGeom prst="rect">
            <a:avLst/>
          </a:prstGeom>
        </p:spPr>
      </p:pic>
    </p:spTree>
  </p:cSld>
  <p:clrMapOvr>
    <a:masterClrMapping/>
  </p:clrMapOvr>
  <p:transition spd="slow">
    <p:cove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1600" y="182906"/>
            <a:ext cx="7601940" cy="634082"/>
          </a:xfrm>
        </p:spPr>
        <p:txBody>
          <a:bodyPr>
            <a:normAutofit/>
          </a:bodyPr>
          <a:lstStyle/>
          <a:p>
            <a:r>
              <a:rPr lang="pt-BR" sz="3200" b="1" dirty="0">
                <a:latin typeface="Arial Nova" panose="020B0504020202020204" pitchFamily="34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Despesas com Folhas dos Auxílios</a:t>
            </a:r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598736" y="1063853"/>
          <a:ext cx="760194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5" y="6091824"/>
            <a:ext cx="1414949" cy="583270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31" y="105303"/>
            <a:ext cx="910893" cy="910893"/>
          </a:xfrm>
          <a:prstGeom prst="rect">
            <a:avLst/>
          </a:prstGeom>
        </p:spPr>
      </p:pic>
    </p:spTree>
  </p:cSld>
  <p:clrMapOvr>
    <a:masterClrMapping/>
  </p:clrMapOvr>
  <p:transition spd="slow">
    <p:cover/>
  </p:transition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622</Words>
  <Application>WPS Presentation</Application>
  <PresentationFormat>Apresentação na tela (4:3)</PresentationFormat>
  <Paragraphs>44</Paragraphs>
  <Slides>18</Slides>
  <Notes>16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32" baseType="lpstr">
      <vt:lpstr>Arial</vt:lpstr>
      <vt:lpstr>SimSun</vt:lpstr>
      <vt:lpstr>Wingdings</vt:lpstr>
      <vt:lpstr>Arial Nova</vt:lpstr>
      <vt:lpstr>Times New Roman</vt:lpstr>
      <vt:lpstr>Calibri</vt:lpstr>
      <vt:lpstr>Adobe Gothic Std B</vt:lpstr>
      <vt:lpstr>Microsoft YaHei</vt:lpstr>
      <vt:lpstr/>
      <vt:lpstr>Arial Unicode MS</vt:lpstr>
      <vt:lpstr>Calibri</vt:lpstr>
      <vt:lpstr>Yu Gothic UI Semibold</vt:lpstr>
      <vt:lpstr>Liberation Mono</vt:lpstr>
      <vt:lpstr>Tema do Office</vt:lpstr>
      <vt:lpstr>Prestação de Contas  2° Quadrimestre</vt:lpstr>
      <vt:lpstr>Receitas de Contribuições Prefeitura Municipal</vt:lpstr>
      <vt:lpstr>Receitas de Contribuições Câmara Municipal</vt:lpstr>
      <vt:lpstr>Receitas de Contribuições IPREM</vt:lpstr>
      <vt:lpstr>Receitas de Contribuições Inativo e Pensionista</vt:lpstr>
      <vt:lpstr>Outras Receitas</vt:lpstr>
      <vt:lpstr>Despesas com Folha de Aposentadorias</vt:lpstr>
      <vt:lpstr>Despesas com Folha de Pensionistas</vt:lpstr>
      <vt:lpstr>Despesas com Folhas dos Auxílios</vt:lpstr>
      <vt:lpstr>PowerPoint 演示文稿</vt:lpstr>
      <vt:lpstr>Despesas de Sentenças Judiciais</vt:lpstr>
      <vt:lpstr>Acordos Administrativos</vt:lpstr>
      <vt:lpstr>Despesas Administrativas IPREM</vt:lpstr>
      <vt:lpstr>Tarifas Bancárias</vt:lpstr>
      <vt:lpstr>Fundos Líquidos</vt:lpstr>
      <vt:lpstr>Fundos Líquidos</vt:lpstr>
      <vt:lpstr>Fundos Ilíquidos</vt:lpstr>
      <vt:lpstr>Obrigada!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Prestação de Contas 2° Quadrimestre</dc:title>
  <dc:creator>Patricia Andrade</dc:creator>
  <cp:lastModifiedBy>jgraciano</cp:lastModifiedBy>
  <cp:revision>246</cp:revision>
  <cp:lastPrinted>2018-09-18T20:25:00Z</cp:lastPrinted>
  <dcterms:created xsi:type="dcterms:W3CDTF">2017-09-25T20:25:00Z</dcterms:created>
  <dcterms:modified xsi:type="dcterms:W3CDTF">2019-09-30T15:37:54Z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1046-11.2.0.8684</vt:lpwstr>
  </property>
</Properties>
</file>