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10.xml" ContentType="application/vnd.ms-office.chartcolorstyle+xml"/>
  <Override PartName="/ppt/charts/colors11.xml" ContentType="application/vnd.ms-office.chartcolorstyle+xml"/>
  <Override PartName="/ppt/charts/colors12.xml" ContentType="application/vnd.ms-office.chartcolorstyle+xml"/>
  <Override PartName="/ppt/charts/colors13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10.xml" ContentType="application/vnd.ms-office.chartstyle+xml"/>
  <Override PartName="/ppt/charts/style11.xml" ContentType="application/vnd.ms-office.chartstyle+xml"/>
  <Override PartName="/ppt/charts/style12.xml" ContentType="application/vnd.ms-office.chartstyle+xml"/>
  <Override PartName="/ppt/charts/style13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2"/>
  </p:handoutMasterIdLst>
  <p:sldIdLst>
    <p:sldId id="256" r:id="rId3"/>
    <p:sldId id="257" r:id="rId5"/>
    <p:sldId id="279" r:id="rId6"/>
    <p:sldId id="258" r:id="rId7"/>
    <p:sldId id="259" r:id="rId8"/>
    <p:sldId id="261" r:id="rId9"/>
    <p:sldId id="263" r:id="rId10"/>
    <p:sldId id="265" r:id="rId11"/>
    <p:sldId id="266" r:id="rId12"/>
    <p:sldId id="267" r:id="rId13"/>
    <p:sldId id="268" r:id="rId14"/>
    <p:sldId id="278" r:id="rId15"/>
    <p:sldId id="270" r:id="rId16"/>
    <p:sldId id="271" r:id="rId17"/>
    <p:sldId id="296" r:id="rId18"/>
    <p:sldId id="301" r:id="rId19"/>
    <p:sldId id="297" r:id="rId20"/>
    <p:sldId id="274" r:id="rId21"/>
  </p:sldIdLst>
  <p:sldSz cx="9144000" cy="6858000" type="screen4x3"/>
  <p:notesSz cx="9926320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279"/>
            <p14:sldId id="258"/>
            <p14:sldId id="259"/>
            <p14:sldId id="261"/>
            <p14:sldId id="263"/>
            <p14:sldId id="265"/>
            <p14:sldId id="266"/>
            <p14:sldId id="267"/>
            <p14:sldId id="268"/>
            <p14:sldId id="278"/>
            <p14:sldId id="270"/>
            <p14:sldId id="271"/>
            <p14:sldId id="296"/>
            <p14:sldId id="301"/>
            <p14:sldId id="297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 varScale="1">
        <p:scale>
          <a:sx n="90" d="100"/>
          <a:sy n="90" d="100"/>
        </p:scale>
        <p:origin x="1002" y="78"/>
      </p:cViewPr>
      <p:guideLst>
        <p:guide orient="horz" pos="2178"/>
        <p:guide pos="2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Workbook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package" Target="../embeddings/Workbook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package" Target="../embeddings/Workbook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Workbook13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package" Target="../embeddings/Workbook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Workboo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8"/>
          <c:y val="0.113963060496059"/>
          <c:w val="0.812899956565803"/>
          <c:h val="0.571020317035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1022401.54</c:v>
                </c:pt>
                <c:pt idx="1">
                  <c:v>1024581.39</c:v>
                </c:pt>
                <c:pt idx="2">
                  <c:v>1156862.17</c:v>
                </c:pt>
                <c:pt idx="3">
                  <c:v>1043078.18</c:v>
                </c:pt>
                <c:pt idx="4">
                  <c:v>8356162.06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1646560.49</c:v>
                </c:pt>
                <c:pt idx="1">
                  <c:v>1722210.18</c:v>
                </c:pt>
                <c:pt idx="2">
                  <c:v>1834209.84</c:v>
                </c:pt>
                <c:pt idx="3">
                  <c:v>1710947.11</c:v>
                </c:pt>
                <c:pt idx="4">
                  <c:v>13547907.58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861417.27</c:v>
                </c:pt>
                <c:pt idx="1">
                  <c:v>857519.57</c:v>
                </c:pt>
                <c:pt idx="2">
                  <c:v>869512.58</c:v>
                </c:pt>
                <c:pt idx="3">
                  <c:v>858126.78</c:v>
                </c:pt>
                <c:pt idx="4">
                  <c:v>7015391.94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024960"/>
        <c:axId val="183254336"/>
      </c:bar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4336"/>
        <c:crosses val="autoZero"/>
        <c:auto val="0"/>
        <c:lblAlgn val="ctr"/>
        <c:lblOffset val="100"/>
        <c:baseTimeUnit val="days"/>
      </c:dateAx>
      <c:valAx>
        <c:axId val="18325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85384202345"/>
          <c:y val="0.00785059392524751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101</c:v>
                </c:pt>
                <c:pt idx="2">
                  <c:v>2411.86</c:v>
                </c:pt>
                <c:pt idx="3">
                  <c:v>109.9</c:v>
                </c:pt>
                <c:pt idx="4" c:formatCode="#,###.##000">
                  <c:v>5026.11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50432"/>
        <c:axId val="126282560"/>
      </c:barChart>
      <c:catAx>
        <c:axId val="26165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2560"/>
        <c:crosses val="autoZero"/>
        <c:auto val="1"/>
        <c:lblAlgn val="ctr"/>
        <c:lblOffset val="100"/>
        <c:noMultiLvlLbl val="0"/>
      </c:catAx>
      <c:valAx>
        <c:axId val="12628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50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58138480645"/>
          <c:y val="0.0405145980431594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 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4099.33</c:v>
                </c:pt>
                <c:pt idx="1">
                  <c:v>0</c:v>
                </c:pt>
                <c:pt idx="2">
                  <c:v>0</c:v>
                </c:pt>
                <c:pt idx="3">
                  <c:v>434.38</c:v>
                </c:pt>
                <c:pt idx="4" c:formatCode="#,###.##000">
                  <c:v>17602.82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456896"/>
        <c:axId val="126284864"/>
      </c:barChart>
      <c:catAx>
        <c:axId val="261456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4864"/>
        <c:crosses val="autoZero"/>
        <c:auto val="1"/>
        <c:lblAlgn val="ctr"/>
        <c:lblOffset val="100"/>
        <c:noMultiLvlLbl val="0"/>
      </c:catAx>
      <c:valAx>
        <c:axId val="12628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456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3666150027"/>
          <c:y val="0.0255271344119659"/>
          <c:w val="0.83036333849973"/>
          <c:h val="0.749959971119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Teto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484945.13</c:v>
                </c:pt>
                <c:pt idx="1">
                  <c:v>484945.13</c:v>
                </c:pt>
                <c:pt idx="2">
                  <c:v>484945.13</c:v>
                </c:pt>
                <c:pt idx="3">
                  <c:v>484945.13</c:v>
                </c:pt>
                <c:pt idx="4">
                  <c:v>6304290.13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236762.67</c:v>
                </c:pt>
                <c:pt idx="1">
                  <c:v>293335.67</c:v>
                </c:pt>
                <c:pt idx="2">
                  <c:v>226156.71</c:v>
                </c:pt>
                <c:pt idx="3">
                  <c:v>239732.35</c:v>
                </c:pt>
                <c:pt idx="4">
                  <c:v>1649140.32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08576"/>
        <c:axId val="126287168"/>
      </c:barChart>
      <c:catAx>
        <c:axId val="26120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7168"/>
        <c:crosses val="autoZero"/>
        <c:auto val="1"/>
        <c:lblAlgn val="ctr"/>
        <c:lblOffset val="100"/>
        <c:noMultiLvlLbl val="0"/>
      </c:catAx>
      <c:valAx>
        <c:axId val="12628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08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2315.24</c:v>
                </c:pt>
                <c:pt idx="1">
                  <c:v>2463.51</c:v>
                </c:pt>
                <c:pt idx="2">
                  <c:v>2235.74</c:v>
                </c:pt>
                <c:pt idx="3">
                  <c:v>2777.55</c:v>
                </c:pt>
                <c:pt idx="4">
                  <c:v>18440.82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66944"/>
        <c:axId val="261392064"/>
      </c:barChart>
      <c:catAx>
        <c:axId val="26126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392064"/>
        <c:crosses val="autoZero"/>
        <c:auto val="1"/>
        <c:lblAlgn val="ctr"/>
        <c:lblOffset val="100"/>
        <c:noMultiLvlLbl val="0"/>
      </c:catAx>
      <c:valAx>
        <c:axId val="2613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66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502657112173"/>
          <c:y val="0.0378170006426853"/>
          <c:w val="0.80616297263267"/>
          <c:h val="0.642398029348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39825.17</c:v>
                </c:pt>
                <c:pt idx="1">
                  <c:v>39803.02</c:v>
                </c:pt>
                <c:pt idx="2">
                  <c:v>38752.79</c:v>
                </c:pt>
                <c:pt idx="3">
                  <c:v>31303.96</c:v>
                </c:pt>
                <c:pt idx="4">
                  <c:v>309183.79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64867.81</c:v>
                </c:pt>
                <c:pt idx="1">
                  <c:v>64831.7</c:v>
                </c:pt>
                <c:pt idx="2">
                  <c:v>63121.09</c:v>
                </c:pt>
                <c:pt idx="3">
                  <c:v>60495.29</c:v>
                </c:pt>
                <c:pt idx="4">
                  <c:v>513109.66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32962.58</c:v>
                </c:pt>
                <c:pt idx="1">
                  <c:v>31975.56</c:v>
                </c:pt>
                <c:pt idx="2">
                  <c:v>31051.09</c:v>
                </c:pt>
                <c:pt idx="3">
                  <c:v>36121.68</c:v>
                </c:pt>
                <c:pt idx="4">
                  <c:v>265638.59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4665088"/>
        <c:axId val="237074624"/>
      </c:barChart>
      <c:dateAx>
        <c:axId val="184665088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37074624"/>
        <c:crosses val="autoZero"/>
        <c:auto val="0"/>
        <c:lblAlgn val="ctr"/>
        <c:lblOffset val="100"/>
        <c:baseTimeUnit val="days"/>
      </c:dateAx>
      <c:valAx>
        <c:axId val="23707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466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742807273021"/>
          <c:y val="0.0597653783725927"/>
          <c:w val="0.808067813401817"/>
          <c:h val="0.548159895112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"R$"#,###.##000;\-"R$"#,###.##000</c:formatCode>
                <c:ptCount val="5"/>
                <c:pt idx="0">
                  <c:v>9262.97</c:v>
                </c:pt>
                <c:pt idx="1">
                  <c:v>10136.47</c:v>
                </c:pt>
                <c:pt idx="2">
                  <c:v>9703.83</c:v>
                </c:pt>
                <c:pt idx="3">
                  <c:v>9745.17</c:v>
                </c:pt>
                <c:pt idx="4">
                  <c:v>69936.82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"R$"#,###.##000;\-"R$"#,###.##000</c:formatCode>
                <c:ptCount val="5"/>
                <c:pt idx="0">
                  <c:v>15087.63</c:v>
                </c:pt>
                <c:pt idx="1">
                  <c:v>16510.41</c:v>
                </c:pt>
                <c:pt idx="2">
                  <c:v>15805.7</c:v>
                </c:pt>
                <c:pt idx="3">
                  <c:v>15873.04</c:v>
                </c:pt>
                <c:pt idx="4">
                  <c:v>114662.66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"R$"#,###.##000;\-"R$"#,###.##000</c:formatCode>
                <c:ptCount val="5"/>
                <c:pt idx="0">
                  <c:v>7766.13</c:v>
                </c:pt>
                <c:pt idx="1">
                  <c:v>8498.48</c:v>
                </c:pt>
                <c:pt idx="2">
                  <c:v>8125.06</c:v>
                </c:pt>
                <c:pt idx="3">
                  <c:v>8170.39</c:v>
                </c:pt>
                <c:pt idx="4">
                  <c:v>58624.77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080704"/>
        <c:axId val="193767104"/>
      </c:barChart>
      <c:catAx>
        <c:axId val="195080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3767104"/>
        <c:crosses val="autoZero"/>
        <c:auto val="1"/>
        <c:lblAlgn val="ctr"/>
        <c:lblOffset val="100"/>
        <c:noMultiLvlLbl val="0"/>
      </c:catAx>
      <c:valAx>
        <c:axId val="19376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#,###.##000;\-&quot;R$&quot;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0807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38550466874"/>
          <c:y val="0.00423429781227946"/>
          <c:w val="0.867314720040214"/>
          <c:h val="0.840356208518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_-"R$"* #,###.##000_-;\-"R$"* #,###.##000_-;_-"R$"* "-"??_-;_-@_-</c:formatCode>
                <c:ptCount val="5"/>
                <c:pt idx="0">
                  <c:v>9165.6</c:v>
                </c:pt>
                <c:pt idx="1">
                  <c:v>8213.57</c:v>
                </c:pt>
                <c:pt idx="2">
                  <c:v>10112.46</c:v>
                </c:pt>
                <c:pt idx="3">
                  <c:v>10336.84</c:v>
                </c:pt>
                <c:pt idx="4">
                  <c:v>60673.8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9301120"/>
        <c:axId val="118818496"/>
      </c:barChart>
      <c:catAx>
        <c:axId val="119301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18496"/>
        <c:crosses val="autoZero"/>
        <c:auto val="1"/>
        <c:lblAlgn val="ctr"/>
        <c:lblOffset val="100"/>
        <c:noMultiLvlLbl val="0"/>
      </c:catAx>
      <c:valAx>
        <c:axId val="11881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* #,###.##000_-;\-&quot;R$&quot;* #,###.##000_-;_-&quot;R$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9301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310227264837"/>
          <c:y val="0.033599550056243"/>
          <c:w val="0.739661681109506"/>
          <c:h val="0.687551523465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19960</c:v>
                </c:pt>
                <c:pt idx="1">
                  <c:v>9980</c:v>
                </c:pt>
                <c:pt idx="2">
                  <c:v>9980</c:v>
                </c:pt>
                <c:pt idx="3">
                  <c:v>9980</c:v>
                </c:pt>
                <c:pt idx="4">
                  <c:v>79840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COMPREV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34556.83</c:v>
                </c:pt>
                <c:pt idx="1">
                  <c:v>34699.91</c:v>
                </c:pt>
                <c:pt idx="2">
                  <c:v>34699.91</c:v>
                </c:pt>
                <c:pt idx="3">
                  <c:v>36068.35</c:v>
                </c:pt>
                <c:pt idx="4">
                  <c:v>276652.64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921472"/>
        <c:axId val="118823680"/>
      </c:barChart>
      <c:catAx>
        <c:axId val="42921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23680"/>
        <c:crosses val="autoZero"/>
        <c:auto val="1"/>
        <c:lblAlgn val="ctr"/>
        <c:lblOffset val="100"/>
        <c:noMultiLvlLbl val="0"/>
      </c:catAx>
      <c:valAx>
        <c:axId val="11882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42921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936520714"/>
          <c:y val="0.0245577495608786"/>
          <c:w val="0.849757813794824"/>
          <c:h val="0.70337982840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2580671.58</c:v>
                </c:pt>
                <c:pt idx="1">
                  <c:v>2462100.04</c:v>
                </c:pt>
                <c:pt idx="2">
                  <c:v>2506166.59</c:v>
                </c:pt>
                <c:pt idx="3">
                  <c:v>2546547.56</c:v>
                </c:pt>
                <c:pt idx="4">
                  <c:v>19224545.53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44453</c:v>
                </c:pt>
                <c:pt idx="1">
                  <c:v>42278.55</c:v>
                </c:pt>
                <c:pt idx="2">
                  <c:v>61820.44</c:v>
                </c:pt>
                <c:pt idx="3">
                  <c:v>61820.44</c:v>
                </c:pt>
                <c:pt idx="4">
                  <c:v>329889.43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8305.16</c:v>
                </c:pt>
                <c:pt idx="1">
                  <c:v>7908</c:v>
                </c:pt>
                <c:pt idx="2">
                  <c:v>7908</c:v>
                </c:pt>
                <c:pt idx="3">
                  <c:v>7908</c:v>
                </c:pt>
                <c:pt idx="4">
                  <c:v>63264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613696"/>
        <c:axId val="125890496"/>
      </c:barChart>
      <c:catAx>
        <c:axId val="19561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5890496"/>
        <c:crosses val="autoZero"/>
        <c:auto val="1"/>
        <c:lblAlgn val="ctr"/>
        <c:lblOffset val="100"/>
        <c:noMultiLvlLbl val="0"/>
      </c:catAx>
      <c:valAx>
        <c:axId val="1258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613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32863136419"/>
          <c:y val="0.0429210187259459"/>
          <c:w val="0.817642887337782"/>
          <c:h val="0.7639590625917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370164.49</c:v>
                </c:pt>
                <c:pt idx="1">
                  <c:v>372077.12</c:v>
                </c:pt>
                <c:pt idx="2">
                  <c:v>375531.83</c:v>
                </c:pt>
                <c:pt idx="3">
                  <c:v>372124.62</c:v>
                </c:pt>
                <c:pt idx="4">
                  <c:v>2920167.17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1209.18</c:v>
                </c:pt>
                <c:pt idx="1">
                  <c:v>1209.18</c:v>
                </c:pt>
                <c:pt idx="2">
                  <c:v>1209.18</c:v>
                </c:pt>
                <c:pt idx="3">
                  <c:v>1209.18</c:v>
                </c:pt>
                <c:pt idx="4">
                  <c:v>9673.44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599040"/>
        <c:axId val="126244480"/>
      </c:barChart>
      <c:catAx>
        <c:axId val="24059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44480"/>
        <c:crosses val="autoZero"/>
        <c:auto val="1"/>
        <c:lblAlgn val="ctr"/>
        <c:lblOffset val="100"/>
        <c:noMultiLvlLbl val="0"/>
      </c:catAx>
      <c:valAx>
        <c:axId val="12624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599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Auxílio Doença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#,###.##000</c:formatCode>
                <c:ptCount val="5"/>
                <c:pt idx="0">
                  <c:v>157289.61</c:v>
                </c:pt>
                <c:pt idx="1">
                  <c:v>168761.98</c:v>
                </c:pt>
                <c:pt idx="2">
                  <c:v>171152.89</c:v>
                </c:pt>
                <c:pt idx="3">
                  <c:v>151825.23</c:v>
                </c:pt>
                <c:pt idx="4" c:formatCode="_-&quot;R$&quot;\ * #,###.##000_-;\-&quot;R$&quot;\ * #,###.##000_-;_-&quot;R$&quot;\ * &quot;-&quot;??_-;_-@_-">
                  <c:v>1232985.08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Licença Maternidade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#,###.##000</c:formatCode>
                <c:ptCount val="5"/>
                <c:pt idx="0">
                  <c:v>47797.17</c:v>
                </c:pt>
                <c:pt idx="1">
                  <c:v>42543.12</c:v>
                </c:pt>
                <c:pt idx="2">
                  <c:v>24746.85</c:v>
                </c:pt>
                <c:pt idx="3">
                  <c:v>28977.6</c:v>
                </c:pt>
                <c:pt idx="4" c:formatCode="_-&quot;R$&quot;\ * #,###.##000_-;\-&quot;R$&quot;\ * #,###.##000_-;_-&quot;R$&quot;\ * &quot;-&quot;??_-;_-@_-">
                  <c:v>239594.92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Auxilio Reclusão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#,###.##000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c:formatCode="_-&quot;R$&quot;\ * #,###.##000_-;\-&quot;R$&quot;\ * #,###.##000_-;_-&quot;R$&quot;\ * &quot;-&quot;??_-;_-@_-">
                  <c:v>2342.36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602112"/>
        <c:axId val="183250304"/>
      </c:barChart>
      <c:catAx>
        <c:axId val="240602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0304"/>
        <c:crosses val="autoZero"/>
        <c:auto val="1"/>
        <c:lblAlgn val="ctr"/>
        <c:lblOffset val="100"/>
        <c:noMultiLvlLbl val="0"/>
      </c:catAx>
      <c:valAx>
        <c:axId val="18325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602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77005149799"/>
          <c:y val="0"/>
          <c:w val="0.863372762966967"/>
          <c:h val="0.842118043450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6920.8</c:v>
                </c:pt>
                <c:pt idx="1">
                  <c:v>6691.2</c:v>
                </c:pt>
                <c:pt idx="2">
                  <c:v>7117.4</c:v>
                </c:pt>
                <c:pt idx="3">
                  <c:v>7117.6</c:v>
                </c:pt>
                <c:pt idx="4">
                  <c:v>50258.88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48384"/>
        <c:axId val="126280256"/>
      </c:barChart>
      <c:catAx>
        <c:axId val="261648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0256"/>
        <c:crosses val="autoZero"/>
        <c:auto val="1"/>
        <c:lblAlgn val="ctr"/>
        <c:lblOffset val="100"/>
        <c:noMultiLvlLbl val="0"/>
      </c:catAx>
      <c:valAx>
        <c:axId val="12628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48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832651" y="1844824"/>
            <a:ext cx="4025793" cy="1881002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Prestação</a:t>
            </a: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  <a:t> de Contas</a:t>
            </a:r>
            <a:b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</a:br>
            <a:b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>2</a:t>
            </a: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>° Quadrimestre</a:t>
            </a:r>
            <a:endParaRPr lang="pt-BR" sz="37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35829" y="4144049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Arial Nova" panose="020B0504020202020204" pitchFamily="34" charset="0"/>
              </a:rPr>
              <a:t>2019</a:t>
            </a:r>
            <a:endParaRPr lang="pt-BR" sz="28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44824"/>
            <a:ext cx="3525463" cy="14542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03739" y="1268760"/>
          <a:ext cx="778614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Título 1"/>
          <p:cNvSpPr txBox="1"/>
          <p:nvPr/>
        </p:nvSpPr>
        <p:spPr>
          <a:xfrm>
            <a:off x="609600" y="26946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Salário-Família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de Sentenças Judiciais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88431" y="1196752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Acordos Administrativos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47023" y="1083658"/>
          <a:ext cx="7849954" cy="481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202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Administrativas IPREM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099533"/>
          <a:ext cx="8424936" cy="487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020" y="5606406"/>
            <a:ext cx="88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 Nova" panose="020B0504020202020204" pitchFamily="34" charset="0"/>
              </a:rPr>
              <a:t>Teto: 2% do valor total das remunerações, proventos e pensões dos segurados vinculados ao RPPS</a:t>
            </a:r>
            <a:endParaRPr lang="pt-BR" sz="1400" b="1" dirty="0">
              <a:latin typeface="Arial Nova" panose="020B05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Tarifas Bancárias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91077" y="1196751"/>
          <a:ext cx="7769355" cy="48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57785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Fundos Líquidos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66" y="130703"/>
            <a:ext cx="910893" cy="910893"/>
          </a:xfrm>
          <a:prstGeom prst="rect">
            <a:avLst/>
          </a:prstGeom>
        </p:spPr>
      </p:pic>
      <p:pic>
        <p:nvPicPr>
          <p:cNvPr id="3" name="Espaço Reservado para Conteúdo 2" descr="Sem título"/>
          <p:cNvPicPr>
            <a:picLocks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852805"/>
            <a:ext cx="8348980" cy="54222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Fundos Líquidos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66" y="130703"/>
            <a:ext cx="910893" cy="910893"/>
          </a:xfrm>
          <a:prstGeom prst="rect">
            <a:avLst/>
          </a:prstGeom>
        </p:spPr>
      </p:pic>
      <p:pic>
        <p:nvPicPr>
          <p:cNvPr id="7" name="Espaço Reservado para Conteúdo 6" descr="Q"/>
          <p:cNvPicPr>
            <a:picLocks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6220" y="1061085"/>
            <a:ext cx="8774430" cy="51765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Fundos Ilíquidos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66" y="130703"/>
            <a:ext cx="910893" cy="910893"/>
          </a:xfrm>
          <a:prstGeom prst="rect">
            <a:avLst/>
          </a:prstGeom>
        </p:spPr>
      </p:pic>
      <p:pic>
        <p:nvPicPr>
          <p:cNvPr id="7" name="Espaço Reservado para Conteúdo 6" descr="G"/>
          <p:cNvPicPr>
            <a:picLocks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" y="1064895"/>
            <a:ext cx="9022080" cy="5026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510168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0988" y="2269820"/>
            <a:ext cx="2318360" cy="231836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74625" cmpd="thinThick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Obrigad</a:t>
            </a:r>
            <a:r>
              <a:rPr lang="pt-BR" alt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a</a:t>
            </a:r>
            <a:r>
              <a:rPr lang="en-US" sz="2000" b="1" kern="1200" dirty="0">
                <a:solidFill>
                  <a:srgbClr val="FFFFFF"/>
                </a:solidFill>
                <a:latin typeface="Arial Nova" panose="020B0504020202020204" pitchFamily="34" charset="0"/>
              </a:rPr>
              <a:t>!</a:t>
            </a:r>
            <a:endParaRPr lang="en-US" sz="2000" b="1" kern="1200" dirty="0">
              <a:solidFill>
                <a:srgbClr val="FFFFFF"/>
              </a:solidFill>
              <a:latin typeface="Arial Nova" panose="020B05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1" y="523763"/>
            <a:ext cx="4232869" cy="174605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19451" y="4494598"/>
            <a:ext cx="5391149" cy="1594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>
                <a:latin typeface="Arial Nova" panose="020B0504020202020204" pitchFamily="34" charset="0"/>
              </a:rPr>
              <a:t>Fátima Aparecida Belani</a:t>
            </a:r>
            <a:endParaRPr lang="en-US" b="1" dirty="0">
              <a:latin typeface="Arial Nova" panose="020B05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 err="1">
                <a:latin typeface="Arial Nova" panose="020B0504020202020204" pitchFamily="34" charset="0"/>
              </a:rPr>
              <a:t>Presidente</a:t>
            </a:r>
            <a:endParaRPr lang="en-US" b="1" dirty="0">
              <a:latin typeface="Arial Nova" panose="020B0504020202020204" pitchFamily="34" charset="0"/>
            </a:endParaRPr>
          </a:p>
          <a:p>
            <a:pPr indent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en-US" b="1" dirty="0">
              <a:latin typeface="Arial Nova" panose="020B05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  <a:endParaRPr lang="pt-BR" sz="3200" dirty="0">
              <a:latin typeface="Arial Nova" panose="020B0504020202020204" pitchFamily="34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" y="1303020"/>
          <a:ext cx="9144000" cy="47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6853" y="548685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Câmara Municipal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529" y="606470"/>
            <a:ext cx="8291264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IPREM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1242060"/>
          <a:ext cx="8641080" cy="542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0456" y="654095"/>
            <a:ext cx="8363272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Inativo e Pensionista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2373630"/>
          <a:ext cx="8568690" cy="297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Outras Receitas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352928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46524" y="142435"/>
            <a:ext cx="7625339" cy="70609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Aposentadorias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323528" y="1041514"/>
          <a:ext cx="8496944" cy="548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331" y="113626"/>
            <a:ext cx="7925679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Pensionistas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27584" y="1058975"/>
          <a:ext cx="7673948" cy="490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2906"/>
            <a:ext cx="760194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Folhas dos Auxílios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98736" y="1063853"/>
          <a:ext cx="76019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WPS Presentation</Application>
  <PresentationFormat>Apresentação na tela (4:3)</PresentationFormat>
  <Paragraphs>44</Paragraphs>
  <Slides>18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Arial</vt:lpstr>
      <vt:lpstr>SimSun</vt:lpstr>
      <vt:lpstr>Wingdings</vt:lpstr>
      <vt:lpstr>Arial Nova</vt:lpstr>
      <vt:lpstr>Times New Roman</vt:lpstr>
      <vt:lpstr>Calibri</vt:lpstr>
      <vt:lpstr>Adobe Gothic Std B</vt:lpstr>
      <vt:lpstr>Microsoft YaHei</vt:lpstr>
      <vt:lpstr/>
      <vt:lpstr>Arial Unicode MS</vt:lpstr>
      <vt:lpstr>Calibri</vt:lpstr>
      <vt:lpstr>Yu Gothic UI Semibold</vt:lpstr>
      <vt:lpstr>Liberation Mono</vt:lpstr>
      <vt:lpstr>Tema do Office</vt:lpstr>
      <vt:lpstr>Prestação de Contas  2° Quadrimestre</vt:lpstr>
      <vt:lpstr>Receitas de Contribuições Prefeitura Municipal</vt:lpstr>
      <vt:lpstr>Receitas de Contribuições Câmara Municipal</vt:lpstr>
      <vt:lpstr>Receitas de Contribuições IPREM</vt:lpstr>
      <vt:lpstr>Receitas de Contribuições Inativo e Pensionista</vt:lpstr>
      <vt:lpstr>Outras Receitas</vt:lpstr>
      <vt:lpstr>Despesas com Folha de Aposentadorias</vt:lpstr>
      <vt:lpstr>Despesas com Folha de Pensionistas</vt:lpstr>
      <vt:lpstr>Despesas com Folhas dos Auxílios</vt:lpstr>
      <vt:lpstr>PowerPoint 演示文稿</vt:lpstr>
      <vt:lpstr>Despesas de Sentenças Judiciais</vt:lpstr>
      <vt:lpstr>Acordos Administrativos</vt:lpstr>
      <vt:lpstr>Despesas Administrativas IPREM</vt:lpstr>
      <vt:lpstr>Tarifas Bancárias</vt:lpstr>
      <vt:lpstr>Fundos Líquidos</vt:lpstr>
      <vt:lpstr>Fundos Líquidos</vt:lpstr>
      <vt:lpstr>Fundos Ilíquidos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jgraciano</cp:lastModifiedBy>
  <cp:revision>246</cp:revision>
  <cp:lastPrinted>2018-09-18T20:25:00Z</cp:lastPrinted>
  <dcterms:created xsi:type="dcterms:W3CDTF">2017-09-25T20:25:00Z</dcterms:created>
  <dcterms:modified xsi:type="dcterms:W3CDTF">2019-09-30T15:37:54Z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1046-11.2.0.8684</vt:lpwstr>
  </property>
</Properties>
</file>