
<file path=[Content_Types].xml><?xml version="1.0" encoding="utf-8"?>
<Types xmlns="http://schemas.openxmlformats.org/package/2006/content-types"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olors1.xml" ContentType="application/vnd.ms-office.chartcolorstyle+xml"/>
  <Override PartName="/ppt/charts/colors10.xml" ContentType="application/vnd.ms-office.chartcolorstyle+xml"/>
  <Override PartName="/ppt/charts/colors11.xml" ContentType="application/vnd.ms-office.chartcolorstyle+xml"/>
  <Override PartName="/ppt/charts/colors12.xml" ContentType="application/vnd.ms-office.chartcolorstyle+xml"/>
  <Override PartName="/ppt/charts/colors13.xml" ContentType="application/vnd.ms-office.chartcolorstyle+xml"/>
  <Override PartName="/ppt/charts/colors14.xml" ContentType="application/vnd.ms-office.chartcolorstyle+xml"/>
  <Override PartName="/ppt/charts/colors15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colors4.xml" ContentType="application/vnd.ms-office.chartcolorstyle+xml"/>
  <Override PartName="/ppt/charts/colors5.xml" ContentType="application/vnd.ms-office.chartcolorstyle+xml"/>
  <Override PartName="/ppt/charts/colors6.xml" ContentType="application/vnd.ms-office.chartcolorstyle+xml"/>
  <Override PartName="/ppt/charts/colors7.xml" ContentType="application/vnd.ms-office.chartcolorstyle+xml"/>
  <Override PartName="/ppt/charts/colors8.xml" ContentType="application/vnd.ms-office.chartcolorstyle+xml"/>
  <Override PartName="/ppt/charts/colors9.xml" ContentType="application/vnd.ms-office.chartcolorstyle+xml"/>
  <Override PartName="/ppt/charts/style1.xml" ContentType="application/vnd.ms-office.chartstyle+xml"/>
  <Override PartName="/ppt/charts/style10.xml" ContentType="application/vnd.ms-office.chartstyle+xml"/>
  <Override PartName="/ppt/charts/style11.xml" ContentType="application/vnd.ms-office.chartstyle+xml"/>
  <Override PartName="/ppt/charts/style12.xml" ContentType="application/vnd.ms-office.chartstyle+xml"/>
  <Override PartName="/ppt/charts/style13.xml" ContentType="application/vnd.ms-office.chartstyle+xml"/>
  <Override PartName="/ppt/charts/style14.xml" ContentType="application/vnd.ms-office.chartstyle+xml"/>
  <Override PartName="/ppt/charts/style15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charts/style4.xml" ContentType="application/vnd.ms-office.chartstyle+xml"/>
  <Override PartName="/ppt/charts/style5.xml" ContentType="application/vnd.ms-office.chartstyle+xml"/>
  <Override PartName="/ppt/charts/style6.xml" ContentType="application/vnd.ms-office.chartstyle+xml"/>
  <Override PartName="/ppt/charts/style7.xml" ContentType="application/vnd.ms-office.chartstyle+xml"/>
  <Override PartName="/ppt/charts/style8.xml" ContentType="application/vnd.ms-office.chartstyle+xml"/>
  <Override PartName="/ppt/charts/style9.xml" ContentType="application/vnd.ms-office.chart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23"/>
  </p:handoutMasterIdLst>
  <p:sldIdLst>
    <p:sldId id="256" r:id="rId3"/>
    <p:sldId id="257" r:id="rId5"/>
    <p:sldId id="279" r:id="rId6"/>
    <p:sldId id="258" r:id="rId7"/>
    <p:sldId id="259" r:id="rId8"/>
    <p:sldId id="261" r:id="rId9"/>
    <p:sldId id="263" r:id="rId10"/>
    <p:sldId id="265" r:id="rId11"/>
    <p:sldId id="266" r:id="rId12"/>
    <p:sldId id="267" r:id="rId13"/>
    <p:sldId id="268" r:id="rId14"/>
    <p:sldId id="278" r:id="rId15"/>
    <p:sldId id="270" r:id="rId16"/>
    <p:sldId id="271" r:id="rId17"/>
    <p:sldId id="273" r:id="rId18"/>
    <p:sldId id="296" r:id="rId19"/>
    <p:sldId id="297" r:id="rId20"/>
    <p:sldId id="295" r:id="rId21"/>
    <p:sldId id="274" r:id="rId22"/>
  </p:sldIdLst>
  <p:sldSz cx="9144000" cy="6858000" type="screen4x3"/>
  <p:notesSz cx="9926320" cy="67976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1F0EDBE1-47DB-4A12-BBA6-3A7BD4990C5F}">
          <p14:sldIdLst>
            <p14:sldId id="256"/>
            <p14:sldId id="257"/>
            <p14:sldId id="279"/>
            <p14:sldId id="258"/>
            <p14:sldId id="259"/>
            <p14:sldId id="261"/>
            <p14:sldId id="263"/>
            <p14:sldId id="265"/>
            <p14:sldId id="266"/>
            <p14:sldId id="267"/>
            <p14:sldId id="268"/>
            <p14:sldId id="278"/>
            <p14:sldId id="270"/>
            <p14:sldId id="271"/>
            <p14:sldId id="273"/>
            <p14:sldId id="296"/>
            <p14:sldId id="297"/>
            <p14:sldId id="295"/>
            <p14:sldId id="27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110" autoAdjust="0"/>
  </p:normalViewPr>
  <p:slideViewPr>
    <p:cSldViewPr>
      <p:cViewPr varScale="1">
        <p:scale>
          <a:sx n="90" d="100"/>
          <a:sy n="90" d="100"/>
        </p:scale>
        <p:origin x="100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handoutMaster" Target="handoutMasters/handoutMaster1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ColorStyle" Target="colors10.xml"/><Relationship Id="rId2" Type="http://schemas.microsoft.com/office/2011/relationships/chartStyle" Target="style10.xml"/><Relationship Id="rId1" Type="http://schemas.openxmlformats.org/officeDocument/2006/relationships/package" Target="../embeddings/Workbook10.xlsx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ColorStyle" Target="colors11.xml"/><Relationship Id="rId2" Type="http://schemas.microsoft.com/office/2011/relationships/chartStyle" Target="style11.xml"/><Relationship Id="rId1" Type="http://schemas.openxmlformats.org/officeDocument/2006/relationships/package" Target="../embeddings/Workbook11.xlsx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ColorStyle" Target="colors12.xml"/><Relationship Id="rId2" Type="http://schemas.microsoft.com/office/2011/relationships/chartStyle" Target="style12.xml"/><Relationship Id="rId1" Type="http://schemas.openxmlformats.org/officeDocument/2006/relationships/package" Target="../embeddings/Workbook12.xlsx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ColorStyle" Target="colors13.xml"/><Relationship Id="rId2" Type="http://schemas.microsoft.com/office/2011/relationships/chartStyle" Target="style13.xml"/><Relationship Id="rId1" Type="http://schemas.openxmlformats.org/officeDocument/2006/relationships/package" Target="../embeddings/Workbook13.xlsx"/></Relationships>
</file>

<file path=ppt/charts/_rels/chart14.xml.rels><?xml version="1.0" encoding="UTF-8" standalone="yes"?>
<Relationships xmlns="http://schemas.openxmlformats.org/package/2006/relationships"><Relationship Id="rId3" Type="http://schemas.microsoft.com/office/2011/relationships/chartColorStyle" Target="colors14.xml"/><Relationship Id="rId2" Type="http://schemas.microsoft.com/office/2011/relationships/chartStyle" Target="style14.xml"/><Relationship Id="rId1" Type="http://schemas.openxmlformats.org/officeDocument/2006/relationships/package" Target="../embeddings/Workbook14.xlsx"/></Relationships>
</file>

<file path=ppt/charts/_rels/chart15.xml.rels><?xml version="1.0" encoding="UTF-8" standalone="yes"?>
<Relationships xmlns="http://schemas.openxmlformats.org/package/2006/relationships"><Relationship Id="rId3" Type="http://schemas.microsoft.com/office/2011/relationships/chartColorStyle" Target="colors15.xml"/><Relationship Id="rId2" Type="http://schemas.microsoft.com/office/2011/relationships/chartStyle" Target="style15.xml"/><Relationship Id="rId1" Type="http://schemas.openxmlformats.org/officeDocument/2006/relationships/package" Target="../embeddings/Workbook15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Workbook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package" Target="../embeddings/Workbook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microsoft.com/office/2011/relationships/chartStyle" Target="style5.xml"/><Relationship Id="rId1" Type="http://schemas.openxmlformats.org/officeDocument/2006/relationships/package" Target="../embeddings/Workbook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microsoft.com/office/2011/relationships/chartStyle" Target="style6.xml"/><Relationship Id="rId1" Type="http://schemas.openxmlformats.org/officeDocument/2006/relationships/package" Target="../embeddings/Workbook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ColorStyle" Target="colors7.xml"/><Relationship Id="rId2" Type="http://schemas.microsoft.com/office/2011/relationships/chartStyle" Target="style7.xml"/><Relationship Id="rId1" Type="http://schemas.openxmlformats.org/officeDocument/2006/relationships/package" Target="../embeddings/Workbook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ColorStyle" Target="colors8.xml"/><Relationship Id="rId2" Type="http://schemas.microsoft.com/office/2011/relationships/chartStyle" Target="style8.xml"/><Relationship Id="rId1" Type="http://schemas.openxmlformats.org/officeDocument/2006/relationships/package" Target="../embeddings/Workbook8.xlsx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ColorStyle" Target="colors9.xml"/><Relationship Id="rId2" Type="http://schemas.microsoft.com/office/2011/relationships/chartStyle" Target="style9.xml"/><Relationship Id="rId1" Type="http://schemas.openxmlformats.org/officeDocument/2006/relationships/package" Target="../embeddings/Workbook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31051428688"/>
          <c:y val="0.113963060496059"/>
          <c:w val="0.812899956565803"/>
          <c:h val="0.5710203170350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Patronal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 </c:v>
                </c:pt>
                <c:pt idx="3">
                  <c:v>Abril</c:v>
                </c:pt>
                <c:pt idx="4">
                  <c:v>Ano 2019</c:v>
                </c:pt>
              </c:strCache>
            </c:strRef>
          </c:cat>
          <c:val>
            <c:numRef>
              <c:f>Plan1!$B$2:$B$6</c:f>
              <c:numCache>
                <c:formatCode>_-"R$"\ * #,###.##000_-;\-"R$"\ * #,###.##000_-;_-"R$"\ * "-"??_-;_-@_-</c:formatCode>
                <c:ptCount val="5"/>
                <c:pt idx="0">
                  <c:v>1051526.62</c:v>
                </c:pt>
                <c:pt idx="1">
                  <c:v>1021074.28</c:v>
                </c:pt>
                <c:pt idx="2">
                  <c:v>1014870.17</c:v>
                </c:pt>
                <c:pt idx="3">
                  <c:v>1021767.71</c:v>
                </c:pt>
                <c:pt idx="4">
                  <c:v>4109238.78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Déficit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 </c:v>
                </c:pt>
                <c:pt idx="3">
                  <c:v>Abril</c:v>
                </c:pt>
                <c:pt idx="4">
                  <c:v>Ano 2019</c:v>
                </c:pt>
              </c:strCache>
            </c:strRef>
          </c:cat>
          <c:val>
            <c:numRef>
              <c:f>Plan1!$C$2:$C$6</c:f>
              <c:numCache>
                <c:formatCode>_-"R$"\ * #,###.##000_-;\-"R$"\ * #,###.##000_-;_-"R$"\ * "-"??_-;_-@_-</c:formatCode>
                <c:ptCount val="5"/>
                <c:pt idx="0">
                  <c:v>1633393.26</c:v>
                </c:pt>
                <c:pt idx="1">
                  <c:v>1672952.18</c:v>
                </c:pt>
                <c:pt idx="2">
                  <c:v>1663370.03</c:v>
                </c:pt>
                <c:pt idx="3">
                  <c:v>1664264.19</c:v>
                </c:pt>
                <c:pt idx="4">
                  <c:v>6633979.66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Servidor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 </c:v>
                </c:pt>
                <c:pt idx="3">
                  <c:v>Abril</c:v>
                </c:pt>
                <c:pt idx="4">
                  <c:v>Ano 2019</c:v>
                </c:pt>
              </c:strCache>
            </c:strRef>
          </c:cat>
          <c:val>
            <c:numRef>
              <c:f>Plan1!$D$2:$D$6</c:f>
              <c:numCache>
                <c:formatCode>_-"R$"\ * #,###.##000_-;\-"R$"\ * #,###.##000_-;_-"R$"\ * "-"??_-;_-@_-</c:formatCode>
                <c:ptCount val="5"/>
                <c:pt idx="0">
                  <c:v>861417.27</c:v>
                </c:pt>
                <c:pt idx="1">
                  <c:v>857519.57</c:v>
                </c:pt>
                <c:pt idx="2">
                  <c:v>869512.58</c:v>
                </c:pt>
                <c:pt idx="3">
                  <c:v>858126.78</c:v>
                </c:pt>
                <c:pt idx="4">
                  <c:v>3446576.2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94024960"/>
        <c:axId val="183254336"/>
      </c:barChart>
      <c:dateAx>
        <c:axId val="194024960"/>
        <c:scaling>
          <c:orientation val="minMax"/>
        </c:scaling>
        <c:delete val="0"/>
        <c:axPos val="b"/>
        <c:numFmt formatCode="&quot;R$&quot;\ #,##0.00;[Red]&quot;R$&quot;\ #,##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 forceAA="0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83254336"/>
        <c:crosses val="autoZero"/>
        <c:auto val="0"/>
        <c:lblAlgn val="ctr"/>
        <c:lblOffset val="100"/>
        <c:baseTimeUnit val="days"/>
      </c:dateAx>
      <c:valAx>
        <c:axId val="183254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&quot;\ * #,###.##000_-;\-&quot;R$&quot;\ * #,###.##000_-;_-&quot;R$&quot;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9402496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585384202345"/>
          <c:y val="0.00785059392524751"/>
          <c:w val="0.864529213070017"/>
          <c:h val="0.8321324603308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TOTAL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Ano de 2019</c:v>
                </c:pt>
              </c:strCache>
            </c:strRef>
          </c:cat>
          <c:val>
            <c:numRef>
              <c:f>Plan1!$B$2:$B$6</c:f>
              <c:numCache>
                <c:formatCode>_-"R$"\ * #,###.##000_-;\-"R$"\ * #,###.##000_-;_-"R$"\ * "-"??_-;_-@_-</c:formatCode>
                <c:ptCount val="5"/>
                <c:pt idx="0">
                  <c:v>0</c:v>
                </c:pt>
                <c:pt idx="1">
                  <c:v>2403.35</c:v>
                </c:pt>
                <c:pt idx="2">
                  <c:v>0</c:v>
                </c:pt>
                <c:pt idx="3">
                  <c:v>0</c:v>
                </c:pt>
                <c:pt idx="4" c:formatCode="#,###.##000">
                  <c:v>2403.35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61650432"/>
        <c:axId val="126282560"/>
      </c:barChart>
      <c:catAx>
        <c:axId val="2616504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26282560"/>
        <c:crosses val="autoZero"/>
        <c:auto val="1"/>
        <c:lblAlgn val="ctr"/>
        <c:lblOffset val="100"/>
        <c:noMultiLvlLbl val="0"/>
      </c:catAx>
      <c:valAx>
        <c:axId val="126282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&quot;\ * #,###.##000_-;\-&quot;R$&quot;\ * #,###.##000_-;_-&quot;R$&quot;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26165043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258138480645"/>
          <c:y val="0.0405145980431594"/>
          <c:w val="0.864529213070017"/>
          <c:h val="0.8321324603308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TOTAL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Ano de 2019</c:v>
                </c:pt>
              </c:strCache>
            </c:strRef>
          </c:cat>
          <c:val>
            <c:numRef>
              <c:f>Plan1!$B$2:$B$6</c:f>
              <c:numCache>
                <c:formatCode>_-"R$"\ * #,###.##000_-;\-"R$"\ * #,###.##000_-;_-"R$"\ * "-"??_-;_-@_-</c:formatCode>
                <c:ptCount val="5"/>
                <c:pt idx="0">
                  <c:v>0</c:v>
                </c:pt>
                <c:pt idx="1">
                  <c:v>3602.11</c:v>
                </c:pt>
                <c:pt idx="2">
                  <c:v>0</c:v>
                </c:pt>
                <c:pt idx="3">
                  <c:v>9467</c:v>
                </c:pt>
                <c:pt idx="4" c:formatCode="#,###.##000">
                  <c:v>13069.11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61456896"/>
        <c:axId val="126284864"/>
      </c:barChart>
      <c:catAx>
        <c:axId val="2614568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26284864"/>
        <c:crosses val="autoZero"/>
        <c:auto val="1"/>
        <c:lblAlgn val="ctr"/>
        <c:lblOffset val="100"/>
        <c:noMultiLvlLbl val="0"/>
      </c:catAx>
      <c:valAx>
        <c:axId val="126284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&quot;\ * #,###.##000_-;\-&quot;R$&quot;\ * #,###.##000_-;_-&quot;R$&quot;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26145689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963666150027"/>
          <c:y val="0.0255271344119659"/>
          <c:w val="0.83036333849973"/>
          <c:h val="0.7499599711199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Teto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Ano 2019</c:v>
                </c:pt>
              </c:strCache>
            </c:strRef>
          </c:cat>
          <c:val>
            <c:numRef>
              <c:f>Plan1!$B$2:$B$6</c:f>
              <c:numCache>
                <c:formatCode>_-"R$"\ * #,###.##000_-;\-"R$"\ * #,###.##000_-;_-"R$"\ * "-"??_-;_-@_-</c:formatCode>
                <c:ptCount val="5"/>
                <c:pt idx="0">
                  <c:v>484945.13</c:v>
                </c:pt>
                <c:pt idx="1">
                  <c:v>484945.13</c:v>
                </c:pt>
                <c:pt idx="2">
                  <c:v>484945.13</c:v>
                </c:pt>
                <c:pt idx="3">
                  <c:v>484945.13</c:v>
                </c:pt>
                <c:pt idx="4">
                  <c:v>6304290.13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Desp. Adm.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Ano 2019</c:v>
                </c:pt>
              </c:strCache>
            </c:strRef>
          </c:cat>
          <c:val>
            <c:numRef>
              <c:f>Plan1!$C$2:$C$6</c:f>
              <c:numCache>
                <c:formatCode>_-"R$"\ * #,###.##000_-;\-"R$"\ * #,###.##000_-;_-"R$"\ * "-"??_-;_-@_-</c:formatCode>
                <c:ptCount val="5"/>
                <c:pt idx="0">
                  <c:v>109469.89</c:v>
                </c:pt>
                <c:pt idx="1">
                  <c:v>190175.13</c:v>
                </c:pt>
                <c:pt idx="2">
                  <c:v>168455.72</c:v>
                </c:pt>
                <c:pt idx="3">
                  <c:v>185052.18</c:v>
                </c:pt>
                <c:pt idx="4">
                  <c:v>653152.92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61208576"/>
        <c:axId val="126287168"/>
      </c:barChart>
      <c:catAx>
        <c:axId val="2612085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26287168"/>
        <c:crosses val="autoZero"/>
        <c:auto val="1"/>
        <c:lblAlgn val="ctr"/>
        <c:lblOffset val="100"/>
        <c:noMultiLvlLbl val="0"/>
      </c:catAx>
      <c:valAx>
        <c:axId val="126287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&quot;\ * #,###.##000_-;\-&quot;R$&quot;\ * #,###.##000_-;_-&quot;R$&quot;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26120857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Total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Ano de 2019</c:v>
                </c:pt>
              </c:strCache>
            </c:strRef>
          </c:cat>
          <c:val>
            <c:numRef>
              <c:f>Plan1!$B$2:$B$6</c:f>
              <c:numCache>
                <c:formatCode>_-"R$"\ * #,###.##000_-;\-"R$"\ * #,###.##000_-;_-"R$"\ * "-"??_-;_-@_-</c:formatCode>
                <c:ptCount val="5"/>
                <c:pt idx="0">
                  <c:v>2032.61</c:v>
                </c:pt>
                <c:pt idx="1">
                  <c:v>2328.82</c:v>
                </c:pt>
                <c:pt idx="2">
                  <c:v>2181.37</c:v>
                </c:pt>
                <c:pt idx="3">
                  <c:v>2105.98</c:v>
                </c:pt>
                <c:pt idx="4">
                  <c:v>8648.78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61266944"/>
        <c:axId val="261392064"/>
      </c:barChart>
      <c:catAx>
        <c:axId val="2612669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261392064"/>
        <c:crosses val="autoZero"/>
        <c:auto val="1"/>
        <c:lblAlgn val="ctr"/>
        <c:lblOffset val="100"/>
        <c:noMultiLvlLbl val="0"/>
      </c:catAx>
      <c:valAx>
        <c:axId val="261392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&quot;\ * #,###.##000_-;\-&quot;R$&quot;\ * #,###.##000_-;_-&quot;R$&quot;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26126694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89608884037"/>
          <c:y val="0.0255271344119659"/>
          <c:w val="0.814233804939548"/>
          <c:h val="0.6914505844379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Receitas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</c:f>
              <c:strCache>
                <c:ptCount val="1"/>
                <c:pt idx="0">
                  <c:v>Ano de 2019</c:v>
                </c:pt>
              </c:strCache>
            </c:strRef>
          </c:cat>
          <c:val>
            <c:numRef>
              <c:f>Plan1!$B$2</c:f>
              <c:numCache>
                <c:formatCode>_-"R$"\ * #,###.##000_-;\-"R$"\ * #,###.##000_-;_-"R$"\ * "-"??_-;_-@_-</c:formatCode>
                <c:ptCount val="1"/>
                <c:pt idx="0">
                  <c:v>25742005.46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Despesas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</c:f>
              <c:strCache>
                <c:ptCount val="1"/>
                <c:pt idx="0">
                  <c:v>Ano de 2019</c:v>
                </c:pt>
              </c:strCache>
            </c:strRef>
          </c:cat>
          <c:val>
            <c:numRef>
              <c:f>Plan1!$C$2</c:f>
              <c:numCache>
                <c:formatCode>_-"R$"\ * #,###.##000_-;\-"R$"\ * #,###.##000_-;_-"R$"\ * "-"??_-;_-@_-</c:formatCode>
                <c:ptCount val="1"/>
                <c:pt idx="0">
                  <c:v>12170089.18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SUPERAVIT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</c:f>
              <c:strCache>
                <c:ptCount val="1"/>
                <c:pt idx="0">
                  <c:v>Ano de 2019</c:v>
                </c:pt>
              </c:strCache>
            </c:strRef>
          </c:cat>
          <c:val>
            <c:numRef>
              <c:f>Plan1!$D$2</c:f>
              <c:numCache>
                <c:formatCode>_-"R$"\ * #,###.##000_-;\-"R$"\ * #,###.##000_-;_-"R$"\ * "-"??_-;_-@_-</c:formatCode>
                <c:ptCount val="1"/>
                <c:pt idx="0">
                  <c:v>13571916.28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61721600"/>
        <c:axId val="261396672"/>
      </c:barChart>
      <c:catAx>
        <c:axId val="2617216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261396672"/>
        <c:crosses val="autoZero"/>
        <c:auto val="1"/>
        <c:lblAlgn val="ctr"/>
        <c:lblOffset val="100"/>
        <c:noMultiLvlLbl val="0"/>
      </c:catAx>
      <c:valAx>
        <c:axId val="261396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&quot;\ * #,###.##000_-;\-&quot;R$&quot;\ * #,###.##000_-;_-&quot;R$&quot;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26172160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3013936520714"/>
          <c:y val="0.0245577495608786"/>
          <c:w val="0.849757813794824"/>
          <c:h val="0.7033798284016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Líquidos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Ano de 2019</c:v>
                </c:pt>
              </c:strCache>
            </c:strRef>
          </c:cat>
          <c:val>
            <c:numRef>
              <c:f>Plan1!$B$2:$B$6</c:f>
              <c:numCache>
                <c:formatCode>_-"R$"\ * #,###.##000_-;\-"R$"\ * #,###.##000_-;_-"R$"\ * "-"??_-;_-@_-</c:formatCode>
                <c:ptCount val="5"/>
                <c:pt idx="0">
                  <c:v>7281135.63</c:v>
                </c:pt>
                <c:pt idx="1">
                  <c:v>1138977.67</c:v>
                </c:pt>
                <c:pt idx="2">
                  <c:v>1493417</c:v>
                </c:pt>
                <c:pt idx="3">
                  <c:v>3225869.8</c:v>
                </c:pt>
                <c:pt idx="4">
                  <c:v>13139400.1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Ilíquidos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Ano de 2019</c:v>
                </c:pt>
              </c:strCache>
            </c:strRef>
          </c:cat>
          <c:val>
            <c:numRef>
              <c:f>Plan1!$C$2:$C$6</c:f>
              <c:numCache>
                <c:formatCode>_-"R$"\ * #,###.##000_-;\-"R$"\ * #,###.##000_-;_-"R$"\ * "-"??_-;_-@_-</c:formatCode>
                <c:ptCount val="5"/>
                <c:pt idx="0">
                  <c:v>-482146.05</c:v>
                </c:pt>
                <c:pt idx="1">
                  <c:v>-477876.43</c:v>
                </c:pt>
                <c:pt idx="2">
                  <c:v>-2061447.39</c:v>
                </c:pt>
                <c:pt idx="3">
                  <c:v>153279.65</c:v>
                </c:pt>
                <c:pt idx="4">
                  <c:v>-2868190.22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Total Carteira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Ano de 2019</c:v>
                </c:pt>
              </c:strCache>
            </c:strRef>
          </c:cat>
          <c:val>
            <c:numRef>
              <c:f>Plan1!$D$2:$D$6</c:f>
              <c:numCache>
                <c:formatCode>_-"R$"\ * #,###.##000_-;\-"R$"\ * #,###.##000_-;_-"R$"\ * "-"??_-;_-@_-</c:formatCode>
                <c:ptCount val="5"/>
                <c:pt idx="0">
                  <c:v>6798989.58</c:v>
                </c:pt>
                <c:pt idx="1">
                  <c:v>661101.24</c:v>
                </c:pt>
                <c:pt idx="2">
                  <c:v>-568030.39</c:v>
                </c:pt>
                <c:pt idx="3">
                  <c:v>3379149.45</c:v>
                </c:pt>
                <c:pt idx="4">
                  <c:v>10271209.88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95613696"/>
        <c:axId val="125890496"/>
      </c:barChart>
      <c:catAx>
        <c:axId val="1956136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25890496"/>
        <c:crosses val="autoZero"/>
        <c:auto val="1"/>
        <c:lblAlgn val="ctr"/>
        <c:lblOffset val="100"/>
        <c:noMultiLvlLbl val="0"/>
      </c:catAx>
      <c:valAx>
        <c:axId val="125890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&quot;\ * #,###.##000_-;\-&quot;R$&quot;\ * #,###.##000_-;_-&quot;R$&quot;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9561369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1502657112173"/>
          <c:y val="0.0378170006426853"/>
          <c:w val="0.80616297263267"/>
          <c:h val="0.642398029348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Patronal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Ano 2019</c:v>
                </c:pt>
              </c:strCache>
            </c:strRef>
          </c:cat>
          <c:val>
            <c:numRef>
              <c:f>Plan1!$B$2:$B$6</c:f>
              <c:numCache>
                <c:formatCode>_-"R$"\ * #,###.##000_-;\-"R$"\ * #,###.##000_-;_-"R$"\ * "-"??_-;_-@_-</c:formatCode>
                <c:ptCount val="5"/>
                <c:pt idx="0">
                  <c:v>40726.87</c:v>
                </c:pt>
                <c:pt idx="1">
                  <c:v>41376.82</c:v>
                </c:pt>
                <c:pt idx="2">
                  <c:v>40814.26</c:v>
                </c:pt>
                <c:pt idx="3">
                  <c:v>36580.9</c:v>
                </c:pt>
                <c:pt idx="4">
                  <c:v>159498.85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Déficit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Ano 2019</c:v>
                </c:pt>
              </c:strCache>
            </c:strRef>
          </c:cat>
          <c:val>
            <c:numRef>
              <c:f>Plan1!$C$2:$C$6</c:f>
              <c:numCache>
                <c:formatCode>_-"R$"\ * #,###.##000_-;\-"R$"\ * #,###.##000_-;_-"R$"\ * "-"??_-;_-@_-</c:formatCode>
                <c:ptCount val="5"/>
                <c:pt idx="0">
                  <c:v>66336.45</c:v>
                </c:pt>
                <c:pt idx="1">
                  <c:v>67395.08</c:v>
                </c:pt>
                <c:pt idx="2">
                  <c:v>66478.8</c:v>
                </c:pt>
                <c:pt idx="3">
                  <c:v>59583.44</c:v>
                </c:pt>
                <c:pt idx="4">
                  <c:v>259793.77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Servidor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Ano 2019</c:v>
                </c:pt>
              </c:strCache>
            </c:strRef>
          </c:cat>
          <c:val>
            <c:numRef>
              <c:f>Plan1!$D$2:$D$6</c:f>
              <c:numCache>
                <c:formatCode>_-"R$"\ * #,###.##000_-;\-"R$"\ * #,###.##000_-;_-"R$"\ * "-"??_-;_-@_-</c:formatCode>
                <c:ptCount val="5"/>
                <c:pt idx="0">
                  <c:v>34145.97</c:v>
                </c:pt>
                <c:pt idx="1">
                  <c:v>34690.9</c:v>
                </c:pt>
                <c:pt idx="2">
                  <c:v>34219.25</c:v>
                </c:pt>
                <c:pt idx="3">
                  <c:v>30471.56</c:v>
                </c:pt>
                <c:pt idx="4">
                  <c:v>133527.68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84665088"/>
        <c:axId val="237074624"/>
      </c:barChart>
      <c:dateAx>
        <c:axId val="184665088"/>
        <c:scaling>
          <c:orientation val="minMax"/>
        </c:scaling>
        <c:delete val="0"/>
        <c:axPos val="b"/>
        <c:numFmt formatCode="&quot;R$&quot;\ #,##0.00;[Red]&quot;R$&quot;\ #,##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 forceAA="0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237074624"/>
        <c:crosses val="autoZero"/>
        <c:auto val="0"/>
        <c:lblAlgn val="ctr"/>
        <c:lblOffset val="100"/>
        <c:baseTimeUnit val="days"/>
      </c:dateAx>
      <c:valAx>
        <c:axId val="237074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&quot;\ * #,###.##000_-;\-&quot;R$&quot;\ * #,###.##000_-;_-&quot;R$&quot;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8466508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8742807273021"/>
          <c:y val="0.0597653783725927"/>
          <c:w val="0.808067813401817"/>
          <c:h val="0.5481598951126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Patronal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Ano 2019</c:v>
                </c:pt>
              </c:strCache>
            </c:strRef>
          </c:cat>
          <c:val>
            <c:numRef>
              <c:f>Plan1!$B$2:$B$6</c:f>
              <c:numCache>
                <c:formatCode>"R$"#,###.##000;\-"R$"#,###.##000</c:formatCode>
                <c:ptCount val="5"/>
                <c:pt idx="0">
                  <c:v>0</c:v>
                </c:pt>
                <c:pt idx="1">
                  <c:v>11238.63</c:v>
                </c:pt>
                <c:pt idx="2">
                  <c:v>9661.51</c:v>
                </c:pt>
                <c:pt idx="3">
                  <c:v>10188.24</c:v>
                </c:pt>
                <c:pt idx="4">
                  <c:v>31088.38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Déficit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Ano 2019</c:v>
                </c:pt>
              </c:strCache>
            </c:strRef>
          </c:cat>
          <c:val>
            <c:numRef>
              <c:f>Plan1!$C$2:$C$6</c:f>
              <c:numCache>
                <c:formatCode>"R$"#,###.##000;\-"R$"#,###.##000</c:formatCode>
                <c:ptCount val="5"/>
                <c:pt idx="0">
                  <c:v>0</c:v>
                </c:pt>
                <c:pt idx="1">
                  <c:v>16232.64</c:v>
                </c:pt>
                <c:pt idx="2">
                  <c:v>17809.76</c:v>
                </c:pt>
                <c:pt idx="3">
                  <c:v>17343.48</c:v>
                </c:pt>
                <c:pt idx="4">
                  <c:v>51385.88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Servidor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Ano 2019</c:v>
                </c:pt>
              </c:strCache>
            </c:strRef>
          </c:cat>
          <c:val>
            <c:numRef>
              <c:f>Plan1!$D$2:$D$6</c:f>
              <c:numCache>
                <c:formatCode>"R$"#,###.##000;\-"R$"#,###.##000</c:formatCode>
                <c:ptCount val="5"/>
                <c:pt idx="0">
                  <c:v>0</c:v>
                </c:pt>
                <c:pt idx="1">
                  <c:v>8761.41</c:v>
                </c:pt>
                <c:pt idx="2">
                  <c:v>8761.41</c:v>
                </c:pt>
                <c:pt idx="3">
                  <c:v>8541.89</c:v>
                </c:pt>
                <c:pt idx="4">
                  <c:v>26064.71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95080704"/>
        <c:axId val="193767104"/>
      </c:barChart>
      <c:catAx>
        <c:axId val="1950807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93767104"/>
        <c:crosses val="autoZero"/>
        <c:auto val="1"/>
        <c:lblAlgn val="ctr"/>
        <c:lblOffset val="100"/>
        <c:noMultiLvlLbl val="0"/>
      </c:catAx>
      <c:valAx>
        <c:axId val="193767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R$&quot;#,###.##000;\-&quot;R$&quot;#,###.##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9508070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738550466874"/>
          <c:y val="0.00423429781227946"/>
          <c:w val="0.867314720040214"/>
          <c:h val="0.8403562085186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TOTAL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Ano 2019</c:v>
                </c:pt>
              </c:strCache>
            </c:strRef>
          </c:cat>
          <c:val>
            <c:numRef>
              <c:f>Plan1!$B$2:$B$6</c:f>
              <c:numCache>
                <c:formatCode>_-"R$"* #,###.##000_-;\-"R$"* #,###.##000_-;_-"R$"* "-"??_-;_-@_-</c:formatCode>
                <c:ptCount val="5"/>
                <c:pt idx="0">
                  <c:v>4813.67</c:v>
                </c:pt>
                <c:pt idx="1">
                  <c:v>5215.81</c:v>
                </c:pt>
                <c:pt idx="2">
                  <c:v>6148.86</c:v>
                </c:pt>
                <c:pt idx="3">
                  <c:v>6666.99</c:v>
                </c:pt>
                <c:pt idx="4">
                  <c:v>22845.33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19301120"/>
        <c:axId val="118818496"/>
      </c:barChart>
      <c:catAx>
        <c:axId val="1193011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18818496"/>
        <c:crosses val="autoZero"/>
        <c:auto val="1"/>
        <c:lblAlgn val="ctr"/>
        <c:lblOffset val="100"/>
        <c:noMultiLvlLbl val="0"/>
      </c:catAx>
      <c:valAx>
        <c:axId val="118818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&quot;* #,###.##000_-;\-&quot;R$&quot;* #,###.##000_-;_-&quot;R$&quot;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1930112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6310227264837"/>
          <c:y val="0.033599550056243"/>
          <c:w val="0.739661681109506"/>
          <c:h val="0.6875515234650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Aluguel Terreno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 </c:v>
                </c:pt>
                <c:pt idx="3">
                  <c:v>Abril</c:v>
                </c:pt>
                <c:pt idx="4">
                  <c:v>Ano 2019</c:v>
                </c:pt>
              </c:strCache>
            </c:strRef>
          </c:cat>
          <c:val>
            <c:numRef>
              <c:f>Plan1!$B$2:$B$6</c:f>
              <c:numCache>
                <c:formatCode>_-"R$"\ * #,###.##000_-;\-"R$"\ * #,###.##000_-;_-"R$"\ * "-"??_-;_-@_-</c:formatCode>
                <c:ptCount val="5"/>
                <c:pt idx="0">
                  <c:v>0</c:v>
                </c:pt>
                <c:pt idx="1">
                  <c:v>0</c:v>
                </c:pt>
                <c:pt idx="2">
                  <c:v>29940</c:v>
                </c:pt>
                <c:pt idx="3">
                  <c:v>0</c:v>
                </c:pt>
                <c:pt idx="4">
                  <c:v>29940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Outras Receitas                                         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 </c:v>
                </c:pt>
                <c:pt idx="3">
                  <c:v>Abril</c:v>
                </c:pt>
                <c:pt idx="4">
                  <c:v>Ano 2019</c:v>
                </c:pt>
              </c:strCache>
            </c:strRef>
          </c:cat>
          <c:val>
            <c:numRef>
              <c:f>Plan1!$C$2:$C$6</c:f>
              <c:numCache>
                <c:formatCode>_-"R$"\ * #,###.##000_-;\-"R$"\ * #,###.##000_-;_-"R$"\ * "-"??_-;_-@_-</c:formatCode>
                <c:ptCount val="5"/>
                <c:pt idx="0">
                  <c:v>551.67</c:v>
                </c:pt>
                <c:pt idx="1">
                  <c:v>529.37</c:v>
                </c:pt>
                <c:pt idx="2">
                  <c:v>245.53</c:v>
                </c:pt>
                <c:pt idx="3">
                  <c:v>329.58</c:v>
                </c:pt>
                <c:pt idx="4">
                  <c:v>1656.15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COMPREV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 </c:v>
                </c:pt>
                <c:pt idx="3">
                  <c:v>Abril</c:v>
                </c:pt>
                <c:pt idx="4">
                  <c:v>Ano 2019</c:v>
                </c:pt>
              </c:strCache>
            </c:strRef>
          </c:cat>
          <c:val>
            <c:numRef>
              <c:f>Plan1!$D$2:$D$6</c:f>
              <c:numCache>
                <c:formatCode>_-"R$"\ * #,###.##000_-;\-"R$"\ * #,###.##000_-;_-"R$"\ * "-"??_-;_-@_-</c:formatCode>
                <c:ptCount val="5"/>
                <c:pt idx="0">
                  <c:v>34630.6</c:v>
                </c:pt>
                <c:pt idx="1">
                  <c:v>35541.97</c:v>
                </c:pt>
                <c:pt idx="2">
                  <c:v>35357.11</c:v>
                </c:pt>
                <c:pt idx="3">
                  <c:v>33097.96</c:v>
                </c:pt>
                <c:pt idx="4">
                  <c:v>138627.64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42921472"/>
        <c:axId val="118823680"/>
      </c:barChart>
      <c:catAx>
        <c:axId val="429214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18823680"/>
        <c:crosses val="autoZero"/>
        <c:auto val="1"/>
        <c:lblAlgn val="ctr"/>
        <c:lblOffset val="100"/>
        <c:noMultiLvlLbl val="0"/>
      </c:catAx>
      <c:valAx>
        <c:axId val="118823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&quot;\ * #,###.##000_-;\-&quot;R$&quot;\ * #,###.##000_-;_-&quot;R$&quot;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4292147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3013936520714"/>
          <c:y val="0.0245577495608786"/>
          <c:w val="0.849757813794824"/>
          <c:h val="0.7033798284016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Prefeitura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Ano de 2019</c:v>
                </c:pt>
              </c:strCache>
            </c:strRef>
          </c:cat>
          <c:val>
            <c:numRef>
              <c:f>Plan1!$B$2:$B$6</c:f>
              <c:numCache>
                <c:formatCode>_-"R$"\ * #,###.##000_-;\-"R$"\ * #,###.##000_-;_-"R$"\ * "-"??_-;_-@_-</c:formatCode>
                <c:ptCount val="5"/>
                <c:pt idx="0">
                  <c:v>2245500.19</c:v>
                </c:pt>
                <c:pt idx="1">
                  <c:v>2273970.8</c:v>
                </c:pt>
                <c:pt idx="2">
                  <c:v>2291411.75</c:v>
                </c:pt>
                <c:pt idx="3">
                  <c:v>2318130.15</c:v>
                </c:pt>
                <c:pt idx="4">
                  <c:v>9129012.89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Câmara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Ano de 2019</c:v>
                </c:pt>
              </c:strCache>
            </c:strRef>
          </c:cat>
          <c:val>
            <c:numRef>
              <c:f>Plan1!$C$2:$C$6</c:f>
              <c:numCache>
                <c:formatCode>_-"R$"\ * #,###.##000_-;\-"R$"\ * #,###.##000_-;_-"R$"\ * "-"??_-;_-@_-</c:formatCode>
                <c:ptCount val="5"/>
                <c:pt idx="0">
                  <c:v>21962.77</c:v>
                </c:pt>
                <c:pt idx="1">
                  <c:v>21962.77</c:v>
                </c:pt>
                <c:pt idx="2">
                  <c:v>34958.69</c:v>
                </c:pt>
                <c:pt idx="3">
                  <c:v>51953.36</c:v>
                </c:pt>
                <c:pt idx="4">
                  <c:v>130837.59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ProMenor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Ano de 2019</c:v>
                </c:pt>
              </c:strCache>
            </c:strRef>
          </c:cat>
          <c:val>
            <c:numRef>
              <c:f>Plan1!$D$2:$D$6</c:f>
              <c:numCache>
                <c:formatCode>_-"R$"\ * #,###.##000_-;\-"R$"\ * #,###.##000_-;_-"R$"\ * "-"??_-;_-@_-</c:formatCode>
                <c:ptCount val="5"/>
                <c:pt idx="0">
                  <c:v>7808.71</c:v>
                </c:pt>
                <c:pt idx="1">
                  <c:v>7808.71</c:v>
                </c:pt>
                <c:pt idx="2">
                  <c:v>7808.71</c:v>
                </c:pt>
                <c:pt idx="3">
                  <c:v>7808.71</c:v>
                </c:pt>
                <c:pt idx="4">
                  <c:v>31234.84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95613696"/>
        <c:axId val="125890496"/>
      </c:barChart>
      <c:catAx>
        <c:axId val="1956136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25890496"/>
        <c:crosses val="autoZero"/>
        <c:auto val="1"/>
        <c:lblAlgn val="ctr"/>
        <c:lblOffset val="100"/>
        <c:noMultiLvlLbl val="0"/>
      </c:catAx>
      <c:valAx>
        <c:axId val="125890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&quot;\ * #,###.##000_-;\-&quot;R$&quot;\ * #,###.##000_-;_-&quot;R$&quot;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9561369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7532863136419"/>
          <c:y val="0.0429210187259459"/>
          <c:w val="0.817642887337782"/>
          <c:h val="0.76395906259171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Prefeitura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Ano 2019</c:v>
                </c:pt>
              </c:strCache>
            </c:strRef>
          </c:cat>
          <c:val>
            <c:numRef>
              <c:f>Plan1!$B$2:$B$6</c:f>
              <c:numCache>
                <c:formatCode>_-"R$"\ * #,###.##000_-;\-"R$"\ * #,###.##000_-;_-"R$"\ * "-"??_-;_-@_-</c:formatCode>
                <c:ptCount val="5"/>
                <c:pt idx="0">
                  <c:v>355284.33</c:v>
                </c:pt>
                <c:pt idx="1">
                  <c:v>354935.59</c:v>
                </c:pt>
                <c:pt idx="2">
                  <c:v>362623.37</c:v>
                </c:pt>
                <c:pt idx="3">
                  <c:v>357425.82</c:v>
                </c:pt>
                <c:pt idx="4">
                  <c:v>1430269.11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Câmara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Ano 2019</c:v>
                </c:pt>
              </c:strCache>
            </c:strRef>
          </c:cat>
          <c:val>
            <c:numRef>
              <c:f>Plan1!$C$2:$C$6</c:f>
              <c:numCache>
                <c:formatCode>_-"R$"\ * #,###.##000_-;\-"R$"\ * #,###.##000_-;_-"R$"\ * "-"??_-;_-@_-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ProMenor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Ano 2019</c:v>
                </c:pt>
              </c:strCache>
            </c:strRef>
          </c:cat>
          <c:val>
            <c:numRef>
              <c:f>Plan1!$D$2:$D$6</c:f>
              <c:numCache>
                <c:formatCode>_-"R$"\ * #,###.##000_-;\-"R$"\ * #,###.##000_-;_-"R$"\ * "-"??_-;_-@_-</c:formatCode>
                <c:ptCount val="5"/>
                <c:pt idx="0">
                  <c:v>1209.18</c:v>
                </c:pt>
                <c:pt idx="1">
                  <c:v>1209.18</c:v>
                </c:pt>
                <c:pt idx="2">
                  <c:v>1209.18</c:v>
                </c:pt>
                <c:pt idx="3">
                  <c:v>1209.18</c:v>
                </c:pt>
                <c:pt idx="4">
                  <c:v>4836.72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40599040"/>
        <c:axId val="126244480"/>
      </c:barChart>
      <c:catAx>
        <c:axId val="2405990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26244480"/>
        <c:crosses val="autoZero"/>
        <c:auto val="1"/>
        <c:lblAlgn val="ctr"/>
        <c:lblOffset val="100"/>
        <c:noMultiLvlLbl val="0"/>
      </c:catAx>
      <c:valAx>
        <c:axId val="126244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&quot;\ * #,###.##000_-;\-&quot;R$&quot;\ * #,###.##000_-;_-&quot;R$&quot;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24059904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Auxílio Doença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Ano 2019</c:v>
                </c:pt>
              </c:strCache>
            </c:strRef>
          </c:cat>
          <c:val>
            <c:numRef>
              <c:f>Plan1!$B$2:$B$6</c:f>
              <c:numCache>
                <c:formatCode>#,###.##000</c:formatCode>
                <c:ptCount val="5"/>
                <c:pt idx="0">
                  <c:v>135507.78</c:v>
                </c:pt>
                <c:pt idx="1">
                  <c:v>145704.05</c:v>
                </c:pt>
                <c:pt idx="2">
                  <c:v>154661.5</c:v>
                </c:pt>
                <c:pt idx="3">
                  <c:v>146108.13</c:v>
                </c:pt>
                <c:pt idx="4" c:formatCode="_-&quot;R$&quot;\ * #,###.##000_-;\-&quot;R$&quot;\ * #,###.##000_-;_-&quot;R$&quot;\ * &quot;-&quot;??_-;_-@_-">
                  <c:v>581981.46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Licença Maternidade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Ano 2019</c:v>
                </c:pt>
              </c:strCache>
            </c:strRef>
          </c:cat>
          <c:val>
            <c:numRef>
              <c:f>Plan1!$C$2:$C$6</c:f>
              <c:numCache>
                <c:formatCode>#,###.##000</c:formatCode>
                <c:ptCount val="5"/>
                <c:pt idx="0">
                  <c:v>15977.68</c:v>
                </c:pt>
                <c:pt idx="1">
                  <c:v>14646.55</c:v>
                </c:pt>
                <c:pt idx="2">
                  <c:v>31043.77</c:v>
                </c:pt>
                <c:pt idx="3">
                  <c:v>33862.18</c:v>
                </c:pt>
                <c:pt idx="4" c:formatCode="_-&quot;R$&quot;\ * #,###.##000_-;\-&quot;R$&quot;\ * #,###.##000_-;_-&quot;R$&quot;\ * &quot;-&quot;??_-;_-@_-">
                  <c:v>95530.18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Auxilio Reclusão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Ano 2019</c:v>
                </c:pt>
              </c:strCache>
            </c:strRef>
          </c:cat>
          <c:val>
            <c:numRef>
              <c:f>Plan1!$D$2:$D$6</c:f>
              <c:numCache>
                <c:formatCode>#,###.##000</c:formatCode>
                <c:ptCount val="5"/>
                <c:pt idx="0">
                  <c:v>1171.18</c:v>
                </c:pt>
                <c:pt idx="1">
                  <c:v>1171.18</c:v>
                </c:pt>
                <c:pt idx="2">
                  <c:v>0</c:v>
                </c:pt>
                <c:pt idx="3">
                  <c:v>0</c:v>
                </c:pt>
                <c:pt idx="4" c:formatCode="_-&quot;R$&quot;\ * #,###.##000_-;\-&quot;R$&quot;\ * #,###.##000_-;_-&quot;R$&quot;\ * &quot;-&quot;??_-;_-@_-">
                  <c:v>2342.36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40602112"/>
        <c:axId val="183250304"/>
      </c:barChart>
      <c:catAx>
        <c:axId val="2406021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83250304"/>
        <c:crosses val="autoZero"/>
        <c:auto val="1"/>
        <c:lblAlgn val="ctr"/>
        <c:lblOffset val="100"/>
        <c:noMultiLvlLbl val="0"/>
      </c:catAx>
      <c:valAx>
        <c:axId val="183250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#.##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24060211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3077005149799"/>
          <c:y val="0"/>
          <c:w val="0.863372762966967"/>
          <c:h val="0.8421180434500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TOTAL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Total 2019</c:v>
                </c:pt>
              </c:strCache>
            </c:strRef>
          </c:cat>
          <c:val>
            <c:numRef>
              <c:f>Plan1!$B$2:$B$6</c:f>
              <c:numCache>
                <c:formatCode>_-"R$"\ * #,###.##000_-;\-"R$"\ * #,###.##000_-;_-"R$"\ * "-"??_-;_-@_-</c:formatCode>
                <c:ptCount val="5"/>
                <c:pt idx="0">
                  <c:v>5335.44</c:v>
                </c:pt>
                <c:pt idx="1">
                  <c:v>6822.4</c:v>
                </c:pt>
                <c:pt idx="2">
                  <c:v>10525.53</c:v>
                </c:pt>
                <c:pt idx="3">
                  <c:v>6756.8</c:v>
                </c:pt>
                <c:pt idx="4">
                  <c:v>29440.17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61648384"/>
        <c:axId val="126280256"/>
      </c:barChart>
      <c:catAx>
        <c:axId val="2616483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26280256"/>
        <c:crosses val="autoZero"/>
        <c:auto val="1"/>
        <c:lblAlgn val="ctr"/>
        <c:lblOffset val="100"/>
        <c:noMultiLvlLbl val="0"/>
      </c:catAx>
      <c:valAx>
        <c:axId val="126280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&quot;\ * #,###.##000_-;\-&quot;R$&quot;\ * #,###.##000_-;_-&quot;R$&quot;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26164838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5621697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8309D-CFAC-41BB-8EAF-7C5A4515B322}" type="datetimeFigureOut">
              <a:rPr lang="pt-BR" smtClean="0"/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6456325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5621697" y="6456325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E0C18D-9A38-42D2-98D8-1B8362F1DF94}" type="slidenum">
              <a:rPr lang="pt-BR" smtClean="0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621697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10D727-1F13-4F0F-9134-E97D3A2BD934}" type="datetimeFigureOut">
              <a:rPr lang="pt-BR" smtClean="0"/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92202" y="3228706"/>
            <a:ext cx="7942238" cy="305911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6456325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621697" y="6456325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9.xml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10.xml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11.xml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12.xml"/></Relationships>
</file>

<file path=ppt/slides/_rels/slide1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13.xml"/></Relationships>
</file>

<file path=ppt/slides/_rels/slide1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14.xml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5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6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7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8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8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8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8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8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6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4832651" y="1844824"/>
            <a:ext cx="4025793" cy="1881002"/>
          </a:xfrm>
        </p:spPr>
        <p:txBody>
          <a:bodyPr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pt-BR" sz="3200">
                <a:solidFill>
                  <a:schemeClr val="bg1"/>
                </a:solidFill>
                <a:latin typeface="Arial Nova" panose="020B0504020202020204" pitchFamily="34" charset="0"/>
                <a:cs typeface="Times New Roman" panose="02020603050405020304" pitchFamily="18" charset="0"/>
              </a:rPr>
              <a:t>Prestação</a:t>
            </a:r>
            <a:r>
              <a:rPr lang="pt-BR" sz="3200">
                <a:solidFill>
                  <a:schemeClr val="bg1"/>
                </a:solidFill>
                <a:latin typeface="Arial Nova" panose="020B0504020202020204" pitchFamily="34" charset="0"/>
              </a:rPr>
              <a:t> de Contas</a:t>
            </a:r>
            <a:br>
              <a:rPr lang="pt-BR" sz="3200">
                <a:solidFill>
                  <a:schemeClr val="bg1"/>
                </a:solidFill>
                <a:latin typeface="Arial Nova" panose="020B0504020202020204" pitchFamily="34" charset="0"/>
              </a:rPr>
            </a:br>
            <a:br>
              <a:rPr lang="pt-BR" sz="3700" b="1" dirty="0">
                <a:solidFill>
                  <a:schemeClr val="bg1"/>
                </a:solidFill>
                <a:latin typeface="Arial Nova" panose="020B0504020202020204" pitchFamily="34" charset="0"/>
              </a:rPr>
            </a:br>
            <a:r>
              <a:rPr lang="pt-BR" sz="3700" b="1" dirty="0">
                <a:solidFill>
                  <a:schemeClr val="bg1"/>
                </a:solidFill>
                <a:latin typeface="Arial Nova" panose="020B0504020202020204" pitchFamily="34" charset="0"/>
              </a:rPr>
              <a:t>1° Quadrimestre</a:t>
            </a:r>
            <a:endParaRPr lang="pt-BR" sz="3700" b="1" dirty="0">
              <a:solidFill>
                <a:schemeClr val="bg1"/>
              </a:solidFill>
              <a:latin typeface="Arial Nova" panose="020B0504020202020204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4835829" y="4144049"/>
            <a:ext cx="3483937" cy="1147863"/>
          </a:xfrm>
        </p:spPr>
        <p:txBody>
          <a:bodyPr anchor="t">
            <a:normAutofit/>
          </a:bodyPr>
          <a:lstStyle/>
          <a:p>
            <a:pPr algn="l"/>
            <a:r>
              <a:rPr lang="pt-BR" sz="2800" dirty="0">
                <a:solidFill>
                  <a:schemeClr val="bg1"/>
                </a:solidFill>
              </a:rPr>
              <a:t> </a:t>
            </a:r>
            <a:r>
              <a:rPr lang="pt-BR" sz="2800" b="1" dirty="0">
                <a:solidFill>
                  <a:schemeClr val="bg1"/>
                </a:solidFill>
                <a:latin typeface="Arial Nova" panose="020B0504020202020204" pitchFamily="34" charset="0"/>
              </a:rPr>
              <a:t>2019</a:t>
            </a:r>
            <a:endParaRPr lang="pt-BR" sz="2800" b="1" dirty="0">
              <a:solidFill>
                <a:schemeClr val="bg1"/>
              </a:solidFill>
              <a:latin typeface="Arial Nova" panose="020B0504020202020204" pitchFamily="34" charset="0"/>
            </a:endParaRPr>
          </a:p>
        </p:txBody>
      </p:sp>
      <p:sp>
        <p:nvSpPr>
          <p:cNvPr id="12" name="Freeform: Shape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0" y="0"/>
            <a:ext cx="4629586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4518115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36" y="1844824"/>
            <a:ext cx="3525463" cy="145425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803739" y="1268760"/>
          <a:ext cx="778614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5" name="Título 1"/>
          <p:cNvSpPr txBox="1"/>
          <p:nvPr/>
        </p:nvSpPr>
        <p:spPr>
          <a:xfrm>
            <a:off x="609600" y="269462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b="1" dirty="0">
                <a:latin typeface="Arial Nova" panose="020B0504020202020204" pitchFamily="34" charset="0"/>
                <a:cs typeface="Times New Roman" panose="02020603050405020304" pitchFamily="18" charset="0"/>
              </a:rPr>
              <a:t>Salário-Família</a:t>
            </a:r>
            <a:endParaRPr lang="pt-BR" sz="3200" b="1" dirty="0">
              <a:latin typeface="Arial Nova" panose="020B05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rial Nova" panose="020B0504020202020204" pitchFamily="34" charset="0"/>
                <a:cs typeface="Times New Roman" panose="02020603050405020304" pitchFamily="18" charset="0"/>
              </a:rPr>
              <a:t>Despesas de Sentenças Judiciais</a:t>
            </a:r>
            <a:endParaRPr lang="pt-BR" sz="3200" b="1" dirty="0">
              <a:latin typeface="Arial Nova" panose="020B05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88431" y="1196752"/>
          <a:ext cx="792088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rial Nova" panose="020B0504020202020204" pitchFamily="34" charset="0"/>
                <a:cs typeface="Times New Roman" panose="02020603050405020304" pitchFamily="18" charset="0"/>
              </a:rPr>
              <a:t>Acordos Administrativos</a:t>
            </a:r>
            <a:endParaRPr lang="pt-BR" sz="3200" b="1" dirty="0">
              <a:latin typeface="Arial Nova" panose="020B05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647023" y="1083658"/>
          <a:ext cx="7849954" cy="48180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5202" y="188640"/>
            <a:ext cx="8229600" cy="634082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rial Nova" panose="020B0504020202020204" pitchFamily="34" charset="0"/>
                <a:cs typeface="Times New Roman" panose="02020603050405020304" pitchFamily="18" charset="0"/>
              </a:rPr>
              <a:t>Despesas Administrativas IPREM</a:t>
            </a:r>
            <a:endParaRPr lang="pt-BR" sz="3200" b="1" dirty="0">
              <a:latin typeface="Arial Nova" panose="020B05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395536" y="1099533"/>
          <a:ext cx="8424936" cy="4874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323020" y="5606406"/>
            <a:ext cx="88209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latin typeface="Arial Nova" panose="020B0504020202020204" pitchFamily="34" charset="0"/>
              </a:rPr>
              <a:t>Teto: 2% do valor total das remunerações, proventos e pensões dos segurados vinculados ao RPPS</a:t>
            </a:r>
            <a:endParaRPr lang="pt-BR" sz="1400" b="1" dirty="0">
              <a:latin typeface="Arial Nova" panose="020B0504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78098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rial Nova" panose="020B0504020202020204" pitchFamily="34" charset="0"/>
                <a:cs typeface="Times New Roman" panose="02020603050405020304" pitchFamily="18" charset="0"/>
              </a:rPr>
              <a:t>Tarifas Bancárias</a:t>
            </a:r>
            <a:endParaRPr lang="pt-BR" sz="3200" b="1" dirty="0">
              <a:latin typeface="Arial Nova" panose="020B05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691077" y="1196751"/>
          <a:ext cx="7769355" cy="4816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rial Nova" panose="020B0504020202020204" pitchFamily="34" charset="0"/>
                <a:cs typeface="Times New Roman" panose="02020603050405020304" pitchFamily="18" charset="0"/>
              </a:rPr>
              <a:t>Resultado Anual</a:t>
            </a:r>
            <a:endParaRPr lang="pt-BR" sz="3200" b="1" dirty="0">
              <a:latin typeface="Arial Nova" panose="020B05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80244" y="1196752"/>
          <a:ext cx="8136904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p:transition spd="slow">
    <p:randomBar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Fundos Líquidos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66" y="130703"/>
            <a:ext cx="910893" cy="910893"/>
          </a:xfrm>
          <a:prstGeom prst="rect">
            <a:avLst/>
          </a:prstGeom>
        </p:spPr>
      </p:pic>
      <p:graphicFrame>
        <p:nvGraphicFramePr>
          <p:cNvPr id="7" name="Espaço Reservado para Conteúdo 6"/>
          <p:cNvGraphicFramePr/>
          <p:nvPr>
            <p:ph idx="1"/>
          </p:nvPr>
        </p:nvGraphicFramePr>
        <p:xfrm>
          <a:off x="236220" y="1261110"/>
          <a:ext cx="8449945" cy="4710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2735"/>
                <a:gridCol w="1087120"/>
                <a:gridCol w="1099185"/>
                <a:gridCol w="1123315"/>
                <a:gridCol w="1052830"/>
                <a:gridCol w="1254760"/>
              </a:tblGrid>
              <a:tr h="248920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4E2"/>
                    </a:solidFill>
                  </a:tcPr>
                </a:tc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ANO DE 2019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4E2"/>
                    </a:solidFill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4E2"/>
                    </a:solidFill>
                  </a:tcPr>
                </a:tc>
              </a:tr>
              <a:tr h="36131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FUNDOS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4E2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JANEIRO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4E2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FEVEREIRO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4E2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MARÇO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4E2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ABRIL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4E2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ANO 2019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4E2"/>
                    </a:solidFill>
                  </a:tcPr>
                </a:tc>
              </a:tr>
              <a:tr h="23304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BCO BRASIL-LOC. RF ATIV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852.980,77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172.508,30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246.615,27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423.525,60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1.695.629,94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36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BCO BRASIL-RF IDKA 2 TP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119.047,89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60.231,27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64.976,26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111.054,45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355.309,87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304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BCO BRASIL-RF IRF-M1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14.123,53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10.834,37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10.871,95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12.411,66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48.241,51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304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BCO SANT-FIC RF LRF-M1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42.017,10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33.243,47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33.267,06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37.936,72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146.464,35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304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CEF- FIC BR GESTAO ESTR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899.899,27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171.290,88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197.517,71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541.666,82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1.810.374,68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193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CEF-C.SELIC NTN-B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3.129.539,65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115.125,39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255.235,15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976.066,46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4.475.966,65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304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CEF-FI DISPONIBILIDADE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80.292,42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68.636,81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79.325,14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37.936,42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266.190,79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304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CEF-FI IMA-B 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167.739,58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58.204,44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85.378,07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121.329,32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432.651,41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304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CEF-IDKA IPCA 2A RF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26.455,82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11.793,86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14.082,90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22.874,62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75.207,20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304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CEF-IRF-M1 TP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51.791,28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41.058,44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40.892,72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46.403,66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180.146,10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304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CEF-NOVO BRASIL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601.213,42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79.384,39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81.718,40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217.652,36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979.968,57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304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CEF-REFERENCIADO DI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53.551,73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49.166,54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47.695,00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52.050,92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202.464,19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304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ITAU-INFLATION 5 RF FIC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262.452,29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91.088,84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135.570,06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195.309,16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684.420,35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304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ITAU-INST.ALOCACAO DIN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56.643,79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11.354,81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25.643,97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48.100,20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141.742,77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304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ITAU-INSTIT.RF INFL.FIC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853.073,11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100.821,02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113.279,81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313.424,93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1.380.598,87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304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ITAU-SOBERANO REF.DI LP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70.313,98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64.234,84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61.347,53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68.126,50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264.022,85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1950">
                <a:tc>
                  <a:txBody>
                    <a:bodyPr/>
                    <a:p>
                      <a:pPr marL="1117600" indent="0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Total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7.281.135,63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1.138.977,67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1.493.417,00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3.225.869,80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13.139.400,10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drape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Fundos Ilíquidos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66" y="130703"/>
            <a:ext cx="910893" cy="910893"/>
          </a:xfrm>
          <a:prstGeom prst="rect">
            <a:avLst/>
          </a:prstGeom>
        </p:spPr>
      </p:pic>
      <p:graphicFrame>
        <p:nvGraphicFramePr>
          <p:cNvPr id="9" name="Espaço Reservado para Conteúdo 8"/>
          <p:cNvGraphicFramePr/>
          <p:nvPr>
            <p:ph idx="1"/>
          </p:nvPr>
        </p:nvGraphicFramePr>
        <p:xfrm>
          <a:off x="125095" y="1041400"/>
          <a:ext cx="8692515" cy="5139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8825"/>
                <a:gridCol w="1350645"/>
                <a:gridCol w="1339850"/>
                <a:gridCol w="1099820"/>
                <a:gridCol w="1315720"/>
                <a:gridCol w="1557655"/>
              </a:tblGrid>
              <a:tr h="252095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4E2"/>
                    </a:solidFill>
                  </a:tcPr>
                </a:tc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ANO DE 2019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4E2"/>
                    </a:solidFill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4E2"/>
                    </a:solidFill>
                  </a:tcPr>
                </a:tc>
              </a:tr>
              <a:tr h="34861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FUNDOS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4E2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JANEIRO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4E2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FEVEREIRO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4E2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MARÇO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4E2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ABRIL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4E2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ANO 2019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DB4E2"/>
                    </a:solidFill>
                  </a:tcPr>
                </a:tc>
              </a:tr>
              <a:tr h="25273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BCO BRAD-BARCELONA RF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43.180,93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39.375,72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37.554,58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0,00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120.111,23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146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BCO BRAD-FIP GESTAO EMP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-836,07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-2.307,34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-2.901,61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-2.196,09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-8.241,11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209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BCO BRAD-REC.BRASIL RF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215.168,38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170.750,99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166.012,31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197.287,70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749.219,38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749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BCO FINAXIS-FIDIC PREMI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-18.759,49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-22.183,71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-21.284,17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-190.731,25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-252.958,62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146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BCO FINAXIS-GRR PRIME I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41.117,20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-327.044,89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-262.441,20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34.666,64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-513.702,25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273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BCO PAULI-AQUILA FII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-10.692,33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136.354,95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-156.810,50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-9.178,73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-40.326,61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209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BCO PAULI-CAM THROME FI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-9.714,66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-9.085,69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-1.627,94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-9.406,73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-29.835,02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209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BCO PAULI-FI SICILIA RF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136.633,88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162.031,36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87.607,85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116.787,92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503.061,01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209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BCO PAULI-FOCO CONQUEST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-537,45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-452,49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-644,43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-412,85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-2.047,22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209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BCO PAULI-SAO DOMINGOS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-25.260,53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-21.988,21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-13.659,20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-16.963,18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-77.871,12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209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BCO PAULI-SINGAPORE FI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-242.046,97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52.970,67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10.950,42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-90.988,22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-269.114,10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209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CEF-FIC FI IMA-B 1.000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128.410,57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-25.839,75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52.767,61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18.982,39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174.320,82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146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CEF-TERRA NOVA IMA-B FI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-210,47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-1.147,65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-284,61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-3.080,78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-4.723,51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273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GRADUAL-FIM SCULPTOR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-33.302,74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-493.852,16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-36.730,52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-32.508,05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-596.393,47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987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PLANER-FIDIC ILLUMINATI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-2.476.954,45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476.826,77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466.350,65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77.156,82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-1.456.620,21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273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PLANER-FIP LA SHOPPING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-9.167,00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-8.233,09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-7.793,16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-8.306,32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-33.499,57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2987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PLANER-PYXIS IMA-B RF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1.780.825,15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-604.051,91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-2.378.513,47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72.170,38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-1.129.569,85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1140">
                <a:tc>
                  <a:txBody>
                    <a:bodyPr/>
                    <a:p>
                      <a:pPr marL="1117600" indent="0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Total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-482.146,05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-477.876,43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-2.061.447,39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153.279,65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-2.868.190,22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drape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146524" y="142435"/>
            <a:ext cx="7625339" cy="706090"/>
          </a:xfrm>
        </p:spPr>
        <p:txBody>
          <a:bodyPr>
            <a:normAutofit/>
          </a:bodyPr>
          <a:lstStyle/>
          <a:p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Rentabilidade dos Fundos Fonte 103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Espaço Reservado para Conteúdo 1"/>
          <p:cNvGraphicFramePr>
            <a:graphicFrameLocks noGrp="1"/>
          </p:cNvGraphicFramePr>
          <p:nvPr>
            <p:ph idx="1"/>
          </p:nvPr>
        </p:nvGraphicFramePr>
        <p:xfrm>
          <a:off x="323528" y="1041514"/>
          <a:ext cx="8496944" cy="5483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drape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510168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350988" y="2269820"/>
            <a:ext cx="2318360" cy="2318360"/>
          </a:xfrm>
          <a:prstGeom prst="ellipse">
            <a:avLst/>
          </a:prstGeom>
          <a:solidFill>
            <a:schemeClr val="tx2">
              <a:lumMod val="75000"/>
            </a:schemeClr>
          </a:solidFill>
          <a:ln w="174625" cmpd="thinThick">
            <a:solidFill>
              <a:schemeClr val="tx2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 b="1" kern="1200" dirty="0" err="1">
                <a:solidFill>
                  <a:srgbClr val="FFFFFF"/>
                </a:solidFill>
                <a:latin typeface="Arial Nova" panose="020B0504020202020204" pitchFamily="34" charset="0"/>
              </a:rPr>
              <a:t>Obrigad</a:t>
            </a:r>
            <a:r>
              <a:rPr lang="pt-BR" altLang="en-US" sz="2000" b="1" kern="1200" dirty="0" err="1">
                <a:solidFill>
                  <a:srgbClr val="FFFFFF"/>
                </a:solidFill>
                <a:latin typeface="Arial Nova" panose="020B0504020202020204" pitchFamily="34" charset="0"/>
              </a:rPr>
              <a:t>a</a:t>
            </a:r>
            <a:r>
              <a:rPr lang="en-US" sz="2000" b="1" kern="1200" dirty="0">
                <a:solidFill>
                  <a:srgbClr val="FFFFFF"/>
                </a:solidFill>
                <a:latin typeface="Arial Nova" panose="020B0504020202020204" pitchFamily="34" charset="0"/>
              </a:rPr>
              <a:t>!</a:t>
            </a:r>
            <a:endParaRPr lang="en-US" sz="2000" b="1" kern="1200" dirty="0">
              <a:solidFill>
                <a:srgbClr val="FFFFFF"/>
              </a:solidFill>
              <a:latin typeface="Arial Nova" panose="020B0504020202020204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9451" y="523763"/>
            <a:ext cx="4232869" cy="174605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3219451" y="4494598"/>
            <a:ext cx="5391149" cy="15941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en-US" b="1" dirty="0">
                <a:latin typeface="Arial Nova" panose="020B0504020202020204" pitchFamily="34" charset="0"/>
              </a:rPr>
              <a:t>Fátima Aparecida Belani</a:t>
            </a:r>
            <a:endParaRPr lang="en-US" b="1" dirty="0">
              <a:latin typeface="Arial Nova" panose="020B0504020202020204" pitchFamily="34" charset="0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en-US" b="1" dirty="0" err="1">
                <a:latin typeface="Arial Nova" panose="020B0504020202020204" pitchFamily="34" charset="0"/>
              </a:rPr>
              <a:t>Presidente</a:t>
            </a:r>
            <a:endParaRPr lang="en-US" b="1" dirty="0">
              <a:latin typeface="Arial Nova" panose="020B0504020202020204" pitchFamily="34" charset="0"/>
            </a:endParaRPr>
          </a:p>
          <a:p>
            <a:pPr indent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None/>
            </a:pPr>
            <a:endParaRPr lang="en-US" b="1" dirty="0">
              <a:latin typeface="Arial Nova" panose="020B05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6000">
        <p15:prstTrans prst="curtains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10193" y="560750"/>
            <a:ext cx="8219256" cy="648072"/>
          </a:xfrm>
        </p:spPr>
        <p:txBody>
          <a:bodyPr>
            <a:noAutofit/>
          </a:bodyPr>
          <a:lstStyle/>
          <a:p>
            <a:pPr algn="ctr"/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Receitas de Contribuições</a:t>
            </a:r>
            <a:b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</a:br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Prefeitura Municipal</a:t>
            </a:r>
            <a:endParaRPr lang="pt-BR" sz="3200" dirty="0">
              <a:latin typeface="Arial Nova" panose="020B0504020202020204" pitchFamily="34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132715" y="1648460"/>
          <a:ext cx="8825230" cy="4444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1" y="1303020"/>
          <a:ext cx="9144000" cy="479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6" name="Título 3"/>
          <p:cNvSpPr>
            <a:spLocks noGrp="1"/>
          </p:cNvSpPr>
          <p:nvPr>
            <p:ph type="title"/>
          </p:nvPr>
        </p:nvSpPr>
        <p:spPr>
          <a:xfrm>
            <a:off x="256853" y="548685"/>
            <a:ext cx="8219256" cy="648072"/>
          </a:xfrm>
        </p:spPr>
        <p:txBody>
          <a:bodyPr>
            <a:noAutofit/>
          </a:bodyPr>
          <a:lstStyle/>
          <a:p>
            <a:pPr algn="ctr"/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Receitas de Contribuições</a:t>
            </a:r>
            <a:b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</a:br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Câmara Municipal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1529" y="606470"/>
            <a:ext cx="8291264" cy="635670"/>
          </a:xfrm>
        </p:spPr>
        <p:txBody>
          <a:bodyPr>
            <a:noAutofit/>
          </a:bodyPr>
          <a:lstStyle/>
          <a:p>
            <a:pPr algn="ctr"/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Receitas de Contribuições</a:t>
            </a:r>
            <a:b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</a:br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IPREM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251460" y="1242060"/>
          <a:ext cx="8641080" cy="5427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0456" y="654095"/>
            <a:ext cx="8363272" cy="635670"/>
          </a:xfrm>
        </p:spPr>
        <p:txBody>
          <a:bodyPr>
            <a:noAutofit/>
          </a:bodyPr>
          <a:lstStyle/>
          <a:p>
            <a:pPr algn="ctr"/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Receitas de Contribuições</a:t>
            </a:r>
            <a:b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</a:br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Inativo e Pensionista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251460" y="2373630"/>
          <a:ext cx="8568690" cy="2970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635670"/>
          </a:xfrm>
        </p:spPr>
        <p:txBody>
          <a:bodyPr>
            <a:normAutofit/>
          </a:bodyPr>
          <a:lstStyle/>
          <a:p>
            <a:pPr algn="ctr"/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Outras Receitas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467544" y="1484784"/>
          <a:ext cx="8352928" cy="4533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fallOver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146524" y="142435"/>
            <a:ext cx="7625339" cy="706090"/>
          </a:xfrm>
        </p:spPr>
        <p:txBody>
          <a:bodyPr>
            <a:normAutofit/>
          </a:bodyPr>
          <a:lstStyle/>
          <a:p>
            <a:r>
              <a:rPr lang="pt-BR" sz="2800" b="1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Despesas com Folha de Aposentadorias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Espaço Reservado para Conteúdo 1"/>
          <p:cNvGraphicFramePr>
            <a:graphicFrameLocks noGrp="1"/>
          </p:cNvGraphicFramePr>
          <p:nvPr>
            <p:ph idx="1"/>
          </p:nvPr>
        </p:nvGraphicFramePr>
        <p:xfrm>
          <a:off x="323528" y="1041514"/>
          <a:ext cx="8496944" cy="5483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drap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331" y="113626"/>
            <a:ext cx="7925679" cy="634082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Despesas com Folhas de Pensionistas</a:t>
            </a:r>
            <a:endParaRPr lang="pt-B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827584" y="1045005"/>
          <a:ext cx="7673948" cy="4904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182906"/>
            <a:ext cx="7601940" cy="634082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Despesas com Folhas dos Auxílios</a:t>
            </a:r>
            <a:endParaRPr lang="pt-B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598736" y="1063853"/>
          <a:ext cx="760194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3241</Words>
  <Application>WPS Presentation</Application>
  <PresentationFormat>Apresentação na tela (4:3)</PresentationFormat>
  <Paragraphs>506</Paragraphs>
  <Slides>19</Slides>
  <Notes>16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32" baseType="lpstr">
      <vt:lpstr>Arial</vt:lpstr>
      <vt:lpstr>SimSun</vt:lpstr>
      <vt:lpstr>Wingdings</vt:lpstr>
      <vt:lpstr>Arial Nova</vt:lpstr>
      <vt:lpstr>Times New Roman</vt:lpstr>
      <vt:lpstr>Calibri</vt:lpstr>
      <vt:lpstr>Adobe Gothic Std B</vt:lpstr>
      <vt:lpstr>Microsoft YaHei</vt:lpstr>
      <vt:lpstr/>
      <vt:lpstr>Arial Unicode MS</vt:lpstr>
      <vt:lpstr>Yu Gothic UI Semibold</vt:lpstr>
      <vt:lpstr>Liberation Mono</vt:lpstr>
      <vt:lpstr>Tema do Office</vt:lpstr>
      <vt:lpstr>Prestação de Contas  1° Quadrimestre</vt:lpstr>
      <vt:lpstr>Receitas de Contribuições Prefeitura Municipal</vt:lpstr>
      <vt:lpstr>Receitas de Contribuições Câmara Municipal</vt:lpstr>
      <vt:lpstr>Receitas de Contribuições IPREM</vt:lpstr>
      <vt:lpstr>Receitas de Contribuições Inativo e Pensionista</vt:lpstr>
      <vt:lpstr>Outras Receitas</vt:lpstr>
      <vt:lpstr>Despesas com Folha de Aposentadorias</vt:lpstr>
      <vt:lpstr>Despesas com Folhas de Pensionistas</vt:lpstr>
      <vt:lpstr>Despesas com Folhas de Afastados</vt:lpstr>
      <vt:lpstr>PowerPoint 演示文稿</vt:lpstr>
      <vt:lpstr>Despesas de Sentenças Judiciais</vt:lpstr>
      <vt:lpstr>Acordos Administrativos</vt:lpstr>
      <vt:lpstr>Despesas Administrativas IPREM</vt:lpstr>
      <vt:lpstr>Tarifas Bancárias</vt:lpstr>
      <vt:lpstr>Resultado Anual</vt:lpstr>
      <vt:lpstr>Fundos Líquidos</vt:lpstr>
      <vt:lpstr>Fundos Ilíquidos</vt:lpstr>
      <vt:lpstr>Rentabilidade dos Fundos</vt:lpstr>
      <vt:lpstr>Obrigada!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Prestação de Contas 2° Quadrimestre</dc:title>
  <dc:creator>Patricia Andrade</dc:creator>
  <cp:lastModifiedBy>jgraciano</cp:lastModifiedBy>
  <cp:revision>232</cp:revision>
  <cp:lastPrinted>2018-09-18T20:25:00Z</cp:lastPrinted>
  <dcterms:created xsi:type="dcterms:W3CDTF">2017-09-25T20:25:00Z</dcterms:created>
  <dcterms:modified xsi:type="dcterms:W3CDTF">2019-05-29T14:39:51Z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1046-10.2.0.7646</vt:lpwstr>
  </property>
</Properties>
</file>