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1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12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13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14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15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79" r:id="rId4"/>
    <p:sldId id="258" r:id="rId5"/>
    <p:sldId id="259" r:id="rId6"/>
    <p:sldId id="260" r:id="rId7"/>
    <p:sldId id="261" r:id="rId8"/>
    <p:sldId id="263" r:id="rId9"/>
    <p:sldId id="265" r:id="rId10"/>
    <p:sldId id="266" r:id="rId11"/>
    <p:sldId id="267" r:id="rId12"/>
    <p:sldId id="268" r:id="rId13"/>
    <p:sldId id="278" r:id="rId14"/>
    <p:sldId id="270" r:id="rId15"/>
    <p:sldId id="271" r:id="rId16"/>
    <p:sldId id="273" r:id="rId17"/>
    <p:sldId id="274" r:id="rId18"/>
  </p:sldIdLst>
  <p:sldSz cx="9144000" cy="6858000" type="screen4x3"/>
  <p:notesSz cx="9926638" cy="67976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1F0EDBE1-47DB-4A12-BBA6-3A7BD4990C5F}">
          <p14:sldIdLst>
            <p14:sldId id="256"/>
            <p14:sldId id="257"/>
            <p14:sldId id="279"/>
            <p14:sldId id="258"/>
            <p14:sldId id="259"/>
            <p14:sldId id="260"/>
            <p14:sldId id="261"/>
            <p14:sldId id="263"/>
            <p14:sldId id="265"/>
            <p14:sldId id="266"/>
            <p14:sldId id="267"/>
            <p14:sldId id="268"/>
            <p14:sldId id="278"/>
            <p14:sldId id="270"/>
            <p14:sldId id="271"/>
            <p14:sldId id="273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6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110" autoAdjust="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11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12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13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14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15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31051428687976"/>
          <c:y val="0.11396306049605891"/>
          <c:w val="0.81289995656580305"/>
          <c:h val="0.571020317035052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Patronal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Ano 2018</c:v>
                </c:pt>
              </c:strCache>
            </c:strRef>
          </c:cat>
          <c:val>
            <c:numRef>
              <c:f>Plan1!$B$2:$B$6</c:f>
              <c:numCache>
                <c:formatCode>_-"R$"\ * #,##0.00_-;\-"R$"\ * #,##0.00_-;_-"R$"\ * "-"??_-;_-@_-</c:formatCode>
                <c:ptCount val="5"/>
                <c:pt idx="0">
                  <c:v>20525.849999999999</c:v>
                </c:pt>
                <c:pt idx="1">
                  <c:v>1044637.81</c:v>
                </c:pt>
                <c:pt idx="2">
                  <c:v>1035305.4</c:v>
                </c:pt>
                <c:pt idx="3">
                  <c:v>2058131.37</c:v>
                </c:pt>
                <c:pt idx="4">
                  <c:v>14560772.68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75E-4B27-A82F-53A0B556A2E8}"/>
            </c:ext>
          </c:extLst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Déficit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Ano 2018</c:v>
                </c:pt>
              </c:strCache>
            </c:strRef>
          </c:cat>
          <c:val>
            <c:numRef>
              <c:f>Plan1!$C$2:$C$6</c:f>
              <c:numCache>
                <c:formatCode>_-"R$"\ * #,##0.00_-;\-"R$"\ * #,##0.00_-;_-"R$"\ * "-"??_-;_-@_-</c:formatCode>
                <c:ptCount val="5"/>
                <c:pt idx="0">
                  <c:v>31883.91</c:v>
                </c:pt>
                <c:pt idx="1">
                  <c:v>1622692.38</c:v>
                </c:pt>
                <c:pt idx="2">
                  <c:v>1608195.32</c:v>
                </c:pt>
                <c:pt idx="3">
                  <c:v>3183301.34</c:v>
                </c:pt>
                <c:pt idx="4">
                  <c:v>22512298.43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75E-4B27-A82F-53A0B556A2E8}"/>
            </c:ext>
          </c:extLst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Servidor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Ano 2018</c:v>
                </c:pt>
              </c:strCache>
            </c:strRef>
          </c:cat>
          <c:val>
            <c:numRef>
              <c:f>Plan1!$D$2:$D$6</c:f>
              <c:numCache>
                <c:formatCode>_-"R$"\ * #,##0.00_-;\-"R$"\ * #,##0.00_-;_-"R$"\ * "-"??_-;_-@_-</c:formatCode>
                <c:ptCount val="5"/>
                <c:pt idx="0">
                  <c:v>0</c:v>
                </c:pt>
                <c:pt idx="1">
                  <c:v>859832.17</c:v>
                </c:pt>
                <c:pt idx="2">
                  <c:v>847932.02</c:v>
                </c:pt>
                <c:pt idx="3">
                  <c:v>1698888.25</c:v>
                </c:pt>
                <c:pt idx="4">
                  <c:v>12012852.26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75E-4B27-A82F-53A0B556A2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14909104"/>
        <c:axId val="214909496"/>
      </c:barChart>
      <c:dateAx>
        <c:axId val="214909104"/>
        <c:scaling>
          <c:orientation val="minMax"/>
        </c:scaling>
        <c:delete val="0"/>
        <c:axPos val="b"/>
        <c:numFmt formatCode="&quot;R$&quot;\ #,##0.00;[Red]&quot;R$&quot;\ #,##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14909496"/>
        <c:crosses val="autoZero"/>
        <c:auto val="0"/>
        <c:lblOffset val="100"/>
        <c:baseTimeUnit val="days"/>
      </c:dateAx>
      <c:valAx>
        <c:axId val="214909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&quot;\ * #,##0.00_-;\-&quot;R$&quot;\ * #,##0.00_-;_-&quot;R$&quot;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1490910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3077005149799"/>
          <c:y val="0"/>
          <c:w val="0.86337276296696697"/>
          <c:h val="0.842118043450076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TOTAL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Total 2018</c:v>
                </c:pt>
              </c:strCache>
            </c:strRef>
          </c:cat>
          <c:val>
            <c:numRef>
              <c:f>Plan1!$B$2:$B$6</c:f>
              <c:numCache>
                <c:formatCode>_-"R$"\ * #,##0.00_-;\-"R$"\ * #,##0.00_-;_-"R$"\ * "-"??_-;_-@_-</c:formatCode>
                <c:ptCount val="5"/>
                <c:pt idx="0">
                  <c:v>7642.11</c:v>
                </c:pt>
                <c:pt idx="1">
                  <c:v>7066.2</c:v>
                </c:pt>
                <c:pt idx="2">
                  <c:v>6989.49</c:v>
                </c:pt>
                <c:pt idx="3">
                  <c:v>5573.25</c:v>
                </c:pt>
                <c:pt idx="4">
                  <c:v>93713.36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9B0-451D-A508-EEE0A53A7A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46669200"/>
        <c:axId val="246672728"/>
      </c:barChart>
      <c:catAx>
        <c:axId val="2466692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46672728"/>
        <c:crosses val="autoZero"/>
        <c:auto val="1"/>
        <c:lblAlgn val="ctr"/>
        <c:lblOffset val="100"/>
        <c:noMultiLvlLbl val="0"/>
      </c:catAx>
      <c:valAx>
        <c:axId val="246672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&quot;\ * #,##0.00_-;\-&quot;R$&quot;\ * #,##0.00_-;_-&quot;R$&quot;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4666920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585384202345"/>
          <c:y val="7.85059392524751E-3"/>
          <c:w val="0.86452921307001696"/>
          <c:h val="0.83213246033080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TOTAL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Ano de 2018</c:v>
                </c:pt>
              </c:strCache>
            </c:strRef>
          </c:cat>
          <c:val>
            <c:numRef>
              <c:f>Plan1!$B$2:$B$6</c:f>
              <c:numCache>
                <c:formatCode>_("R$"* #,##0.00_);_("R$"* \(#,##0.00\);_("R$"* "-"??_);_(@_)</c:formatCode>
                <c:ptCount val="5"/>
                <c:pt idx="0">
                  <c:v>968.52</c:v>
                </c:pt>
                <c:pt idx="1">
                  <c:v>2999.67</c:v>
                </c:pt>
                <c:pt idx="2">
                  <c:v>4097.13</c:v>
                </c:pt>
                <c:pt idx="3">
                  <c:v>2983.43</c:v>
                </c:pt>
                <c:pt idx="4" formatCode="#,##0.00">
                  <c:v>138795.6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D78-49D1-8792-9D87D6A9C2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48152896"/>
        <c:axId val="248158776"/>
      </c:barChart>
      <c:catAx>
        <c:axId val="2481528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48158776"/>
        <c:crosses val="autoZero"/>
        <c:auto val="1"/>
        <c:lblAlgn val="ctr"/>
        <c:lblOffset val="100"/>
        <c:noMultiLvlLbl val="0"/>
      </c:catAx>
      <c:valAx>
        <c:axId val="248158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R$&quot;* #,##0.00_);_(&quot;R$&quot;* \(#,##0.00\);_(&quot;R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4815289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258138480645009"/>
          <c:y val="4.0514598043159426E-2"/>
          <c:w val="0.86452921307001696"/>
          <c:h val="0.83213246033080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TOTAL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Ano de 2018</c:v>
                </c:pt>
              </c:strCache>
            </c:strRef>
          </c:cat>
          <c:val>
            <c:numRef>
              <c:f>Plan1!$B$2:$B$6</c:f>
              <c:numCache>
                <c:formatCode>_("R$"* #,##0.00_);_("R$"* \(#,##0.00\);_("R$"* "-"??_);_(@_)</c:formatCode>
                <c:ptCount val="5"/>
                <c:pt idx="0">
                  <c:v>0</c:v>
                </c:pt>
                <c:pt idx="1">
                  <c:v>366.74</c:v>
                </c:pt>
                <c:pt idx="2">
                  <c:v>308.05</c:v>
                </c:pt>
                <c:pt idx="3">
                  <c:v>1914.22</c:v>
                </c:pt>
                <c:pt idx="4" formatCode="#,##0.00">
                  <c:v>3474583.62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0D5-4669-97F7-6A06952AF1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48156424"/>
        <c:axId val="248156816"/>
      </c:barChart>
      <c:catAx>
        <c:axId val="2481564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48156816"/>
        <c:crosses val="autoZero"/>
        <c:auto val="1"/>
        <c:lblAlgn val="ctr"/>
        <c:lblOffset val="100"/>
        <c:noMultiLvlLbl val="0"/>
      </c:catAx>
      <c:valAx>
        <c:axId val="248156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R$&quot;* #,##0.00_);_(&quot;R$&quot;* \(#,##0.00\);_(&quot;R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4815642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963666150026999"/>
          <c:y val="2.5527134411965899E-2"/>
          <c:w val="0.83036333849972999"/>
          <c:h val="0.749959971119977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Teto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Ano 2018</c:v>
                </c:pt>
              </c:strCache>
            </c:strRef>
          </c:cat>
          <c:val>
            <c:numRef>
              <c:f>Plan1!$B$2:$B$6</c:f>
              <c:numCache>
                <c:formatCode>_("R$"* #,##0.00_);_("R$"* \(#,##0.00\);_("R$"* "-"??_);_(@_)</c:formatCode>
                <c:ptCount val="5"/>
                <c:pt idx="0">
                  <c:v>420809.14</c:v>
                </c:pt>
                <c:pt idx="1">
                  <c:v>420809.14</c:v>
                </c:pt>
                <c:pt idx="2">
                  <c:v>420809.14</c:v>
                </c:pt>
                <c:pt idx="3">
                  <c:v>420809.14</c:v>
                </c:pt>
                <c:pt idx="4">
                  <c:v>5470518.8700000001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A69-454D-9E1F-6AB15ADD99AF}"/>
            </c:ext>
          </c:extLst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Desp. Adm.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Ano 2018</c:v>
                </c:pt>
              </c:strCache>
            </c:strRef>
          </c:cat>
          <c:val>
            <c:numRef>
              <c:f>Plan1!$C$2:$C$6</c:f>
              <c:numCache>
                <c:formatCode>_("R$"* #,##0.00_);_("R$"* \(#,##0.00\);_("R$"* "-"??_);_(@_)</c:formatCode>
                <c:ptCount val="5"/>
                <c:pt idx="0">
                  <c:v>178926.52</c:v>
                </c:pt>
                <c:pt idx="1">
                  <c:v>517146.11</c:v>
                </c:pt>
                <c:pt idx="2">
                  <c:v>178646.82</c:v>
                </c:pt>
                <c:pt idx="3">
                  <c:v>221070.6</c:v>
                </c:pt>
                <c:pt idx="4">
                  <c:v>2780217.86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A69-454D-9E1F-6AB15ADD99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48154464"/>
        <c:axId val="248157208"/>
      </c:barChart>
      <c:catAx>
        <c:axId val="2481544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48157208"/>
        <c:crosses val="autoZero"/>
        <c:auto val="1"/>
        <c:lblAlgn val="ctr"/>
        <c:lblOffset val="100"/>
        <c:noMultiLvlLbl val="0"/>
      </c:catAx>
      <c:valAx>
        <c:axId val="248157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R$&quot;* #,##0.00_);_(&quot;R$&quot;* \(#,##0.00\);_(&quot;R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4815446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Total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Ano de 2018</c:v>
                </c:pt>
              </c:strCache>
            </c:strRef>
          </c:cat>
          <c:val>
            <c:numRef>
              <c:f>Plan1!$B$2:$B$6</c:f>
              <c:numCache>
                <c:formatCode>_("R$"* #,##0.00_);_("R$"* \(#,##0.00\);_("R$"* "-"??_);_(@_)</c:formatCode>
                <c:ptCount val="5"/>
                <c:pt idx="0">
                  <c:v>2158.16</c:v>
                </c:pt>
                <c:pt idx="1">
                  <c:v>1770.3</c:v>
                </c:pt>
                <c:pt idx="2">
                  <c:v>2156.25</c:v>
                </c:pt>
                <c:pt idx="3">
                  <c:v>2025.92</c:v>
                </c:pt>
                <c:pt idx="4">
                  <c:v>24050.550000000003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1EF-4214-B388-F4AB20C05A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48152112"/>
        <c:axId val="248159560"/>
      </c:barChart>
      <c:catAx>
        <c:axId val="2481521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48159560"/>
        <c:crosses val="autoZero"/>
        <c:auto val="1"/>
        <c:lblAlgn val="ctr"/>
        <c:lblOffset val="100"/>
        <c:noMultiLvlLbl val="0"/>
      </c:catAx>
      <c:valAx>
        <c:axId val="248159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R$&quot;* #,##0.00_);_(&quot;R$&quot;* \(#,##0.00\);_(&quot;R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4815211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89608884037"/>
          <c:y val="2.5527134411965899E-2"/>
          <c:w val="0.814233804939548"/>
          <c:h val="0.691450584437986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Receitas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Plan1!$A$2</c:f>
              <c:strCache>
                <c:ptCount val="1"/>
                <c:pt idx="0">
                  <c:v>Ano de 2018</c:v>
                </c:pt>
              </c:strCache>
            </c:strRef>
          </c:cat>
          <c:val>
            <c:numRef>
              <c:f>Plan1!$B$2</c:f>
              <c:numCache>
                <c:formatCode>_-"R$"\ * #,##0.00_-;\-"R$"\ * #,##0.00_-;_-"R$"\ * "-"??_-;_-@_-</c:formatCode>
                <c:ptCount val="1"/>
                <c:pt idx="0">
                  <c:v>80848209.609999999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036-46FF-B2CB-93D013C428CE}"/>
            </c:ext>
          </c:extLst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Despesas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Plan1!$A$2</c:f>
              <c:strCache>
                <c:ptCount val="1"/>
                <c:pt idx="0">
                  <c:v>Ano de 2018</c:v>
                </c:pt>
              </c:strCache>
            </c:strRef>
          </c:cat>
          <c:val>
            <c:numRef>
              <c:f>Plan1!$C$2</c:f>
              <c:numCache>
                <c:formatCode>_-"R$"\ * #,##0.00_-;\-"R$"\ * #,##0.00_-;_-"R$"\ * "-"??_-;_-@_-</c:formatCode>
                <c:ptCount val="1"/>
                <c:pt idx="0">
                  <c:v>-39959797.240000002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036-46FF-B2CB-93D013C428CE}"/>
            </c:ext>
          </c:extLst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SUPERAVIT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Plan1!$A$2</c:f>
              <c:strCache>
                <c:ptCount val="1"/>
                <c:pt idx="0">
                  <c:v>Ano de 2018</c:v>
                </c:pt>
              </c:strCache>
            </c:strRef>
          </c:cat>
          <c:val>
            <c:numRef>
              <c:f>Plan1!$D$2</c:f>
              <c:numCache>
                <c:formatCode>_-"R$"\ * #,##0.00_-;\-"R$"\ * #,##0.00_-;_-"R$"\ * "-"??_-;_-@_-</c:formatCode>
                <c:ptCount val="1"/>
                <c:pt idx="0">
                  <c:v>40888412.369999997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036-46FF-B2CB-93D013C428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46668024"/>
        <c:axId val="246670768"/>
      </c:barChart>
      <c:catAx>
        <c:axId val="2466680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46670768"/>
        <c:crosses val="autoZero"/>
        <c:auto val="1"/>
        <c:lblAlgn val="ctr"/>
        <c:lblOffset val="100"/>
        <c:noMultiLvlLbl val="0"/>
      </c:catAx>
      <c:valAx>
        <c:axId val="246670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&quot;\ * #,##0.00_-;\-&quot;R$&quot;\ * #,##0.00_-;_-&quot;R$&quot;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4666802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150265711217299"/>
          <c:y val="3.7817000642685297E-2"/>
          <c:w val="0.80616297263267001"/>
          <c:h val="0.642398029348089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Patronal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Ano 2018</c:v>
                </c:pt>
              </c:strCache>
            </c:strRef>
          </c:cat>
          <c:val>
            <c:numRef>
              <c:f>Plan1!$B$2:$B$6</c:f>
              <c:numCache>
                <c:formatCode>_("R$"* #,##0.00_);_("R$"* \(#,##0.00\);_("R$"* "-"??_);_(@_)</c:formatCode>
                <c:ptCount val="5"/>
                <c:pt idx="0">
                  <c:v>40903.72</c:v>
                </c:pt>
                <c:pt idx="1">
                  <c:v>40724.65</c:v>
                </c:pt>
                <c:pt idx="2">
                  <c:v>81032.44</c:v>
                </c:pt>
                <c:pt idx="3">
                  <c:v>41122.730000000003</c:v>
                </c:pt>
                <c:pt idx="4">
                  <c:v>516613.56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2CB-4A63-BD2A-6E02723CC3F2}"/>
            </c:ext>
          </c:extLst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Déficit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Ano 2018</c:v>
                </c:pt>
              </c:strCache>
            </c:strRef>
          </c:cat>
          <c:val>
            <c:numRef>
              <c:f>Plan1!$C$2:$C$6</c:f>
              <c:numCache>
                <c:formatCode>_("R$"* #,##0.00_);_("R$"* \(#,##0.00\);_("R$"* "-"??_);_(@_)</c:formatCode>
                <c:ptCount val="5"/>
                <c:pt idx="0">
                  <c:v>63538.06</c:v>
                </c:pt>
                <c:pt idx="1">
                  <c:v>63259.89</c:v>
                </c:pt>
                <c:pt idx="2">
                  <c:v>125872.33</c:v>
                </c:pt>
                <c:pt idx="3">
                  <c:v>63878.239999999998</c:v>
                </c:pt>
                <c:pt idx="4">
                  <c:v>802484.85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2CB-4A63-BD2A-6E02723CC3F2}"/>
            </c:ext>
          </c:extLst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Servidor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Ano 2018</c:v>
                </c:pt>
              </c:strCache>
            </c:strRef>
          </c:cat>
          <c:val>
            <c:numRef>
              <c:f>Plan1!$D$2:$D$6</c:f>
              <c:numCache>
                <c:formatCode>_("R$"* #,##0.00_);_("R$"* \(#,##0.00\);_("R$"* "-"??_);_(@_)</c:formatCode>
                <c:ptCount val="5"/>
                <c:pt idx="0">
                  <c:v>34294.29</c:v>
                </c:pt>
                <c:pt idx="1">
                  <c:v>34144.15</c:v>
                </c:pt>
                <c:pt idx="2">
                  <c:v>67938.789999999994</c:v>
                </c:pt>
                <c:pt idx="3">
                  <c:v>34477.9</c:v>
                </c:pt>
                <c:pt idx="4">
                  <c:v>432764.79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2CB-4A63-BD2A-6E02723CC3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14910280"/>
        <c:axId val="214910672"/>
      </c:barChart>
      <c:dateAx>
        <c:axId val="214910280"/>
        <c:scaling>
          <c:orientation val="minMax"/>
        </c:scaling>
        <c:delete val="0"/>
        <c:axPos val="b"/>
        <c:numFmt formatCode="&quot;R$&quot;\ #,##0.00;[Red]&quot;R$&quot;\ #,##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14910672"/>
        <c:crosses val="autoZero"/>
        <c:auto val="0"/>
        <c:lblOffset val="100"/>
        <c:baseTimeUnit val="days"/>
      </c:dateAx>
      <c:valAx>
        <c:axId val="214910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R$&quot;* #,##0.00_);_(&quot;R$&quot;* \(#,##0.00\);_(&quot;R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149102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874280727302101"/>
          <c:y val="5.9765378372592701E-2"/>
          <c:w val="0.80806781340181699"/>
          <c:h val="0.548159895112664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Patronal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Ano 2018</c:v>
                </c:pt>
              </c:strCache>
            </c:strRef>
          </c:cat>
          <c:val>
            <c:numRef>
              <c:f>Plan1!$B$2:$B$6</c:f>
              <c:numCache>
                <c:formatCode>"R$"#,##0.00_);\("R$"#,##0.00\)</c:formatCode>
                <c:ptCount val="5"/>
                <c:pt idx="0">
                  <c:v>12581.31</c:v>
                </c:pt>
                <c:pt idx="1">
                  <c:v>12941.71</c:v>
                </c:pt>
                <c:pt idx="2">
                  <c:v>12947.96</c:v>
                </c:pt>
                <c:pt idx="3">
                  <c:v>33098.870000000003</c:v>
                </c:pt>
                <c:pt idx="4">
                  <c:v>162391.10999999999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396-4D47-8DC5-524070464E59}"/>
            </c:ext>
          </c:extLst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Déficit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Ano 2018</c:v>
                </c:pt>
              </c:strCache>
            </c:strRef>
          </c:cat>
          <c:val>
            <c:numRef>
              <c:f>Plan1!$C$2:$C$6</c:f>
              <c:numCache>
                <c:formatCode>"R$"#,##0.00_);\("R$"#,##0.00\)</c:formatCode>
                <c:ptCount val="5"/>
                <c:pt idx="0">
                  <c:v>19543.23</c:v>
                </c:pt>
                <c:pt idx="1">
                  <c:v>20103.060000000001</c:v>
                </c:pt>
                <c:pt idx="2">
                  <c:v>20112.759999999998</c:v>
                </c:pt>
                <c:pt idx="3">
                  <c:v>51414.21</c:v>
                </c:pt>
                <c:pt idx="4">
                  <c:v>252250.86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396-4D47-8DC5-524070464E59}"/>
            </c:ext>
          </c:extLst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Servidor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Ano 2018</c:v>
                </c:pt>
              </c:strCache>
            </c:strRef>
          </c:cat>
          <c:val>
            <c:numRef>
              <c:f>Plan1!$D$2:$D$6</c:f>
              <c:numCache>
                <c:formatCode>"R$"#,##0.00_);\("R$"#,##0.00\)</c:formatCode>
                <c:ptCount val="5"/>
                <c:pt idx="0">
                  <c:v>10557.71</c:v>
                </c:pt>
                <c:pt idx="1">
                  <c:v>10845.91</c:v>
                </c:pt>
                <c:pt idx="2">
                  <c:v>18988.900000000001</c:v>
                </c:pt>
                <c:pt idx="3">
                  <c:v>8761.41</c:v>
                </c:pt>
                <c:pt idx="4">
                  <c:v>134998.38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396-4D47-8DC5-524070464E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14911456"/>
        <c:axId val="247348280"/>
      </c:barChart>
      <c:catAx>
        <c:axId val="2149114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47348280"/>
        <c:crosses val="autoZero"/>
        <c:auto val="1"/>
        <c:lblAlgn val="ctr"/>
        <c:lblOffset val="100"/>
        <c:noMultiLvlLbl val="0"/>
      </c:catAx>
      <c:valAx>
        <c:axId val="247348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R$&quot;#,##0.00_);\(&quot;R$&quot;#,##0.0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1491145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738550466874"/>
          <c:y val="4.2342978122794604E-3"/>
          <c:w val="0.86731472004021404"/>
          <c:h val="0.840356208518687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TOTAL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Ano 2018</c:v>
                </c:pt>
              </c:strCache>
            </c:strRef>
          </c:cat>
          <c:val>
            <c:numRef>
              <c:f>Plan1!$B$2:$B$6</c:f>
              <c:numCache>
                <c:formatCode>_("R$"* #,##0.00_);_("R$"* \(#,##0.00\);_("R$"* "-"??_);_(@_)</c:formatCode>
                <c:ptCount val="5"/>
                <c:pt idx="0">
                  <c:v>4845.76</c:v>
                </c:pt>
                <c:pt idx="1">
                  <c:v>4848.6499999999996</c:v>
                </c:pt>
                <c:pt idx="2">
                  <c:v>9079.5500000000011</c:v>
                </c:pt>
                <c:pt idx="3">
                  <c:v>5176.62</c:v>
                </c:pt>
                <c:pt idx="4">
                  <c:v>56800.93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BF9-475A-BE81-CFF8CD9CD4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47349848"/>
        <c:axId val="247350240"/>
      </c:barChart>
      <c:catAx>
        <c:axId val="2473498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47350240"/>
        <c:crosses val="autoZero"/>
        <c:auto val="1"/>
        <c:lblAlgn val="ctr"/>
        <c:lblOffset val="100"/>
        <c:noMultiLvlLbl val="0"/>
      </c:catAx>
      <c:valAx>
        <c:axId val="247350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R$&quot;* #,##0.00_);_(&quot;R$&quot;* \(#,##0.00\);_(&quot;R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4734984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6390423780549"/>
          <c:y val="4.9529470034670601E-3"/>
          <c:w val="0.74832036206503405"/>
          <c:h val="0.768789193176066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Saldo Total Aplicado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Ano 2018</c:v>
                </c:pt>
              </c:strCache>
            </c:strRef>
          </c:cat>
          <c:val>
            <c:numRef>
              <c:f>Plan1!$B$2:$B$6</c:f>
              <c:numCache>
                <c:formatCode>_("R$"* #,##0.00_);_("R$"* \(#,##0.00\);_("R$"* "-"??_);_(@_)</c:formatCode>
                <c:ptCount val="5"/>
                <c:pt idx="0">
                  <c:v>407044588.05000001</c:v>
                </c:pt>
                <c:pt idx="1">
                  <c:v>420477494.35000002</c:v>
                </c:pt>
                <c:pt idx="2">
                  <c:v>421907729.38999999</c:v>
                </c:pt>
                <c:pt idx="3">
                  <c:v>429594094.91000003</c:v>
                </c:pt>
                <c:pt idx="4">
                  <c:v>429594094.91000003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E53-4511-9A7F-551F87001DF2}"/>
            </c:ext>
          </c:extLst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Ágio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Ano 2018</c:v>
                </c:pt>
              </c:strCache>
            </c:strRef>
          </c:cat>
          <c:val>
            <c:numRef>
              <c:f>Plan1!$C$2:$C$6</c:f>
              <c:numCache>
                <c:formatCode>_("R$"* #,##0.00_);_("R$"* \(#,##0.00\);_("R$"* "-"??_);_(@_)</c:formatCode>
                <c:ptCount val="5"/>
                <c:pt idx="0">
                  <c:v>1317958.4099999999</c:v>
                </c:pt>
                <c:pt idx="1">
                  <c:v>12713128.729999999</c:v>
                </c:pt>
                <c:pt idx="2">
                  <c:v>2694015.41</c:v>
                </c:pt>
                <c:pt idx="3">
                  <c:v>4177236.3899999997</c:v>
                </c:pt>
                <c:pt idx="4">
                  <c:v>45126951.460000001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E53-4511-9A7F-551F87001DF2}"/>
            </c:ext>
          </c:extLst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Deságio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Ano 2018</c:v>
                </c:pt>
              </c:strCache>
            </c:strRef>
          </c:cat>
          <c:val>
            <c:numRef>
              <c:f>Plan1!$D$2:$D$6</c:f>
              <c:numCache>
                <c:formatCode>_("R$"* #,##0.00_);_("R$"* \(#,##0.00\);_("R$"* "-"??_);_(@_)</c:formatCode>
                <c:ptCount val="5"/>
                <c:pt idx="0">
                  <c:v>-1972361.94</c:v>
                </c:pt>
                <c:pt idx="1">
                  <c:v>-127455.79000000001</c:v>
                </c:pt>
                <c:pt idx="2">
                  <c:v>-979350.26</c:v>
                </c:pt>
                <c:pt idx="3">
                  <c:v>-379294.55000000005</c:v>
                </c:pt>
                <c:pt idx="4">
                  <c:v>-17870538.050000001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E53-4511-9A7F-551F87001DF2}"/>
            </c:ext>
          </c:extLst>
        </c:ser>
        <c:ser>
          <c:idx val="3"/>
          <c:order val="3"/>
          <c:tx>
            <c:strRef>
              <c:f>Plan1!$E$1</c:f>
              <c:strCache>
                <c:ptCount val="1"/>
                <c:pt idx="0">
                  <c:v>Superavit/Deficit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51000"/>
                    <a:satMod val="130000"/>
                  </a:schemeClr>
                </a:gs>
                <a:gs pos="80000">
                  <a:schemeClr val="accent4">
                    <a:shade val="93000"/>
                    <a:satMod val="130000"/>
                  </a:schemeClr>
                </a:gs>
                <a:gs pos="100000">
                  <a:schemeClr val="accent4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Ano 2018</c:v>
                </c:pt>
              </c:strCache>
            </c:strRef>
          </c:cat>
          <c:val>
            <c:numRef>
              <c:f>Plan1!$E$2:$E$6</c:f>
              <c:numCache>
                <c:formatCode>_("R$"* #,##0.00_);_("R$"* \(#,##0.00\);_("R$"* "-"??_);_(@_)</c:formatCode>
                <c:ptCount val="5"/>
                <c:pt idx="0">
                  <c:v>-654403.53</c:v>
                </c:pt>
                <c:pt idx="1">
                  <c:v>12585672.939999999</c:v>
                </c:pt>
                <c:pt idx="2">
                  <c:v>1714665.1500000001</c:v>
                </c:pt>
                <c:pt idx="3">
                  <c:v>3797941.84</c:v>
                </c:pt>
                <c:pt idx="4">
                  <c:v>27256413.41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E53-4511-9A7F-551F87001D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47345144"/>
        <c:axId val="247345928"/>
      </c:barChart>
      <c:catAx>
        <c:axId val="2473451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one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47345928"/>
        <c:crosses val="autoZero"/>
        <c:auto val="1"/>
        <c:lblAlgn val="ctr"/>
        <c:lblOffset val="100"/>
        <c:noMultiLvlLbl val="0"/>
      </c:catAx>
      <c:valAx>
        <c:axId val="247345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R$&quot;* #,##0.00_);_(&quot;R$&quot;* \(#,##0.00\);_(&quot;R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4734514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631022726483676"/>
          <c:y val="3.3599550056242967E-2"/>
          <c:w val="0.73966168110950603"/>
          <c:h val="0.687551523465072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Aluguel Terreno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Ano 2018</c:v>
                </c:pt>
              </c:strCache>
            </c:strRef>
          </c:cat>
          <c:val>
            <c:numRef>
              <c:f>Plan1!$B$2:$B$6</c:f>
              <c:numCache>
                <c:formatCode>_("R$"* #,##0.00_);_("R$"* \(#,##0.00\);_("R$"* "-"??_);_(@_)</c:formatCode>
                <c:ptCount val="5"/>
                <c:pt idx="0">
                  <c:v>0</c:v>
                </c:pt>
                <c:pt idx="1">
                  <c:v>17172</c:v>
                </c:pt>
                <c:pt idx="2">
                  <c:v>8586</c:v>
                </c:pt>
                <c:pt idx="3">
                  <c:v>8586</c:v>
                </c:pt>
                <c:pt idx="4">
                  <c:v>103032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FC8-4BAB-B861-32CFBDC3F4D6}"/>
            </c:ext>
          </c:extLst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Outras Receitas                                         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Ano 2018</c:v>
                </c:pt>
              </c:strCache>
            </c:strRef>
          </c:cat>
          <c:val>
            <c:numRef>
              <c:f>Plan1!$C$2:$C$6</c:f>
              <c:numCache>
                <c:formatCode>_("R$"* #,##0.00_);_("R$"* \(#,##0.00\);_("R$"* "-"??_);_(@_)</c:formatCode>
                <c:ptCount val="5"/>
                <c:pt idx="0">
                  <c:v>2866.18</c:v>
                </c:pt>
                <c:pt idx="1">
                  <c:v>1092.33</c:v>
                </c:pt>
                <c:pt idx="2">
                  <c:v>355.4</c:v>
                </c:pt>
                <c:pt idx="3">
                  <c:v>2114.34</c:v>
                </c:pt>
                <c:pt idx="4">
                  <c:v>19965.189999999999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FC8-4BAB-B861-32CFBDC3F4D6}"/>
            </c:ext>
          </c:extLst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COMPREV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Ano 2018</c:v>
                </c:pt>
              </c:strCache>
            </c:strRef>
          </c:cat>
          <c:val>
            <c:numRef>
              <c:f>Plan1!$D$2:$D$6</c:f>
              <c:numCache>
                <c:formatCode>_("R$"* #,##0.00_);_("R$"* \(#,##0.00\);_("R$"* "-"??_);_(@_)</c:formatCode>
                <c:ptCount val="5"/>
                <c:pt idx="0">
                  <c:v>32775.339999999997</c:v>
                </c:pt>
                <c:pt idx="1">
                  <c:v>34508.83</c:v>
                </c:pt>
                <c:pt idx="2">
                  <c:v>34630.6</c:v>
                </c:pt>
                <c:pt idx="3">
                  <c:v>69261.2</c:v>
                </c:pt>
                <c:pt idx="4">
                  <c:v>1781819.59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FC8-4BAB-B861-32CFBDC3F4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47351024"/>
        <c:axId val="247351416"/>
      </c:barChart>
      <c:catAx>
        <c:axId val="2473510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47351416"/>
        <c:crosses val="autoZero"/>
        <c:auto val="1"/>
        <c:lblAlgn val="ctr"/>
        <c:lblOffset val="100"/>
        <c:noMultiLvlLbl val="0"/>
      </c:catAx>
      <c:valAx>
        <c:axId val="247351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R$&quot;* #,##0.00_);_(&quot;R$&quot;* \(#,##0.00\);_(&quot;R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4735102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301393652071401"/>
          <c:y val="2.4557749560878601E-2"/>
          <c:w val="0.84975781379482396"/>
          <c:h val="0.703379828401626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Prefeitura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Ano de 2018</c:v>
                </c:pt>
              </c:strCache>
            </c:strRef>
          </c:cat>
          <c:val>
            <c:numRef>
              <c:f>Plan1!$B$2:$B$6</c:f>
              <c:numCache>
                <c:formatCode>_("R$"* #,##0.00_);_("R$"* \(#,##0.00\);_("R$"* "-"??_);_(@_)</c:formatCode>
                <c:ptCount val="5"/>
                <c:pt idx="0">
                  <c:v>2130828</c:v>
                </c:pt>
                <c:pt idx="1">
                  <c:v>2135713.69</c:v>
                </c:pt>
                <c:pt idx="2">
                  <c:v>3234362.55</c:v>
                </c:pt>
                <c:pt idx="3">
                  <c:v>2208768.36</c:v>
                </c:pt>
                <c:pt idx="4">
                  <c:v>26707609.300000001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3E5-4760-BCB4-EC52C20D53D0}"/>
            </c:ext>
          </c:extLst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Câmara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Ano de 2018</c:v>
                </c:pt>
              </c:strCache>
            </c:strRef>
          </c:cat>
          <c:val>
            <c:numRef>
              <c:f>Plan1!$C$2:$C$6</c:f>
              <c:numCache>
                <c:formatCode>_("R$"* #,##0.00_);_("R$"* \(#,##0.00\);_("R$"* "-"??_);_(@_)</c:formatCode>
                <c:ptCount val="5"/>
                <c:pt idx="0">
                  <c:v>21798.78</c:v>
                </c:pt>
                <c:pt idx="1">
                  <c:v>21798.78</c:v>
                </c:pt>
                <c:pt idx="2">
                  <c:v>32698.17</c:v>
                </c:pt>
                <c:pt idx="3">
                  <c:v>21798.74</c:v>
                </c:pt>
                <c:pt idx="4">
                  <c:v>274134.99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3E5-4760-BCB4-EC52C20D53D0}"/>
            </c:ext>
          </c:extLst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ProMenor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Ano de 2018</c:v>
                </c:pt>
              </c:strCache>
            </c:strRef>
          </c:cat>
          <c:val>
            <c:numRef>
              <c:f>Plan1!$D$2:$D$6</c:f>
              <c:numCache>
                <c:formatCode>_("R$"* #,##0.00_);_("R$"* \(#,##0.00\);_("R$"* "-"??_);_(@_)</c:formatCode>
                <c:ptCount val="5"/>
                <c:pt idx="0">
                  <c:v>7928.4</c:v>
                </c:pt>
                <c:pt idx="1">
                  <c:v>7613.04</c:v>
                </c:pt>
                <c:pt idx="2">
                  <c:v>11419.56</c:v>
                </c:pt>
                <c:pt idx="3">
                  <c:v>7613.04</c:v>
                </c:pt>
                <c:pt idx="4">
                  <c:v>100654.92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3E5-4760-BCB4-EC52C20D53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46673904"/>
        <c:axId val="246673512"/>
      </c:barChart>
      <c:catAx>
        <c:axId val="2466739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46673512"/>
        <c:crosses val="autoZero"/>
        <c:auto val="1"/>
        <c:lblAlgn val="ctr"/>
        <c:lblOffset val="100"/>
        <c:noMultiLvlLbl val="0"/>
      </c:catAx>
      <c:valAx>
        <c:axId val="246673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R$&quot;* #,##0.00_);_(&quot;R$&quot;* \(#,##0.00\);_(&quot;R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4667390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753286313641948"/>
          <c:y val="4.2921018725945864E-2"/>
          <c:w val="0.81764288733778234"/>
          <c:h val="0.763959062591718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Prefeitura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Ano 2018</c:v>
                </c:pt>
              </c:strCache>
            </c:strRef>
          </c:cat>
          <c:val>
            <c:numRef>
              <c:f>Plan1!$B$2:$B$6</c:f>
              <c:numCache>
                <c:formatCode>_("R$"* #,##0.00_);_("R$"* \(#,##0.00\);_("R$"* "-"??_);_(@_)</c:formatCode>
                <c:ptCount val="5"/>
                <c:pt idx="0">
                  <c:v>344762.74</c:v>
                </c:pt>
                <c:pt idx="1">
                  <c:v>344940.82</c:v>
                </c:pt>
                <c:pt idx="2">
                  <c:v>515858.34</c:v>
                </c:pt>
                <c:pt idx="3">
                  <c:v>344877.34</c:v>
                </c:pt>
                <c:pt idx="4">
                  <c:v>4416542.8499999996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E0C-4095-9C92-C0E755DA504D}"/>
            </c:ext>
          </c:extLst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Câmara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Ano 2018</c:v>
                </c:pt>
              </c:strCache>
            </c:strRef>
          </c:cat>
          <c:val>
            <c:numRef>
              <c:f>Plan1!$C$2:$C$6</c:f>
              <c:numCache>
                <c:formatCode>_("R$"* #,##0.00_);_("R$"* \(#,##0.00\);_("R$"* "-"??_);_(@_)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E0C-4095-9C92-C0E755DA504D}"/>
            </c:ext>
          </c:extLst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ProMenor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Ano 2018</c:v>
                </c:pt>
              </c:strCache>
            </c:strRef>
          </c:cat>
          <c:val>
            <c:numRef>
              <c:f>Plan1!$D$2:$D$6</c:f>
              <c:numCache>
                <c:formatCode>_("R$"* #,##0.00_);_("R$"* \(#,##0.00\);_("R$"* "-"??_);_(@_)</c:formatCode>
                <c:ptCount val="5"/>
                <c:pt idx="0">
                  <c:v>1169.08</c:v>
                </c:pt>
                <c:pt idx="1">
                  <c:v>1169.08</c:v>
                </c:pt>
                <c:pt idx="2">
                  <c:v>1753.62</c:v>
                </c:pt>
                <c:pt idx="3">
                  <c:v>1169.08</c:v>
                </c:pt>
                <c:pt idx="4">
                  <c:v>15198.04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E0C-4095-9C92-C0E755DA50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46674296"/>
        <c:axId val="246671552"/>
      </c:barChart>
      <c:catAx>
        <c:axId val="2466742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46671552"/>
        <c:crosses val="autoZero"/>
        <c:auto val="1"/>
        <c:lblAlgn val="ctr"/>
        <c:lblOffset val="100"/>
        <c:noMultiLvlLbl val="0"/>
      </c:catAx>
      <c:valAx>
        <c:axId val="246671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R$&quot;* #,##0.00_);_(&quot;R$&quot;* \(#,##0.00\);_(&quot;R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4667429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Auxílio Doença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Ano 2018</c:v>
                </c:pt>
              </c:strCache>
            </c:strRef>
          </c:cat>
          <c:val>
            <c:numRef>
              <c:f>Plan1!$B$2:$B$6</c:f>
              <c:numCache>
                <c:formatCode>_("R$"* #,##0.00_);_("R$"* \(#,##0.00\);_("R$"* "-"??_);_(@_)</c:formatCode>
                <c:ptCount val="5"/>
                <c:pt idx="0">
                  <c:v>135313.42000000001</c:v>
                </c:pt>
                <c:pt idx="1">
                  <c:v>197645.11</c:v>
                </c:pt>
                <c:pt idx="2">
                  <c:v>168778.5</c:v>
                </c:pt>
                <c:pt idx="3">
                  <c:v>293790.09000000003</c:v>
                </c:pt>
                <c:pt idx="4">
                  <c:v>1774166.09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8F-4082-BB20-A3349088B7D7}"/>
            </c:ext>
          </c:extLst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Licença Maternidade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Ano 2018</c:v>
                </c:pt>
              </c:strCache>
            </c:strRef>
          </c:cat>
          <c:val>
            <c:numRef>
              <c:f>Plan1!$C$2:$C$6</c:f>
              <c:numCache>
                <c:formatCode>_("R$"* #,##0.00_);_("R$"* \(#,##0.00\);_("R$"* "-"??_);_(@_)</c:formatCode>
                <c:ptCount val="5"/>
                <c:pt idx="0">
                  <c:v>28289.07</c:v>
                </c:pt>
                <c:pt idx="1">
                  <c:v>29785.119999999999</c:v>
                </c:pt>
                <c:pt idx="2">
                  <c:v>23454.7</c:v>
                </c:pt>
                <c:pt idx="3">
                  <c:v>54475.68</c:v>
                </c:pt>
                <c:pt idx="4">
                  <c:v>421110.05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8F-4082-BB20-A3349088B7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46670376"/>
        <c:axId val="246668808"/>
      </c:barChart>
      <c:catAx>
        <c:axId val="2466703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46668808"/>
        <c:crosses val="autoZero"/>
        <c:auto val="1"/>
        <c:lblAlgn val="ctr"/>
        <c:lblOffset val="100"/>
        <c:noMultiLvlLbl val="0"/>
      </c:catAx>
      <c:valAx>
        <c:axId val="246668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R$&quot;* #,##0.00_);_(&quot;R$&quot;* \(#,##0.00\);_(&quot;R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4667037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5621697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8309D-CFAC-41BB-8EAF-7C5A4515B322}" type="datetimeFigureOut">
              <a:rPr lang="pt-BR" smtClean="0"/>
              <a:t>19/02/2019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6456325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5621697" y="6456325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E0C18D-9A38-42D2-98D8-1B8362F1DF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42787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621697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10D727-1F13-4F0F-9134-E97D3A2BD934}" type="datetimeFigureOut">
              <a:rPr lang="pt-BR" smtClean="0"/>
              <a:t>19/02/2019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92202" y="3228706"/>
            <a:ext cx="7942238" cy="305911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6456325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621697" y="6456325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81E8B4-B85E-4759-9BAF-54F99A855F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1862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16887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88870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0253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23668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34112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10105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11608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2758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90981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93521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76210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04556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87323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70712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56519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977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  <a:t>19/02/2019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  <a:t>19/02/2019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  <a:t>19/02/2019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  <a:t>19/02/2019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  <a:t>19/02/2019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  <a:t>19/02/2019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  <a:t>19/02/2019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  <a:t>19/02/2019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  <a:t>19/02/2019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  <a:t>19/02/2019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  <a:t>19/02/2019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45B0-0DBD-44BB-8446-6F0C1C2E82DF}" type="datetimeFigureOut">
              <a:rPr lang="pt-BR" smtClean="0"/>
              <a:t>19/02/2019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1CA85-15E0-44BF-BCF7-6C6F53436CB9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6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C0B27210-D0CA-4654-B3E3-9ABB4F178EA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4832651" y="1844824"/>
            <a:ext cx="4025793" cy="1881002"/>
          </a:xfrm>
        </p:spPr>
        <p:txBody>
          <a:bodyPr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pt-BR" sz="3200">
                <a:solidFill>
                  <a:schemeClr val="bg1"/>
                </a:solidFill>
                <a:latin typeface="Arial Nova" panose="020B0504020202020204" pitchFamily="34" charset="0"/>
                <a:cs typeface="Times New Roman" panose="02020603050405020304" pitchFamily="18" charset="0"/>
              </a:rPr>
              <a:t>Prestação</a:t>
            </a:r>
            <a:r>
              <a:rPr lang="pt-BR" sz="3200">
                <a:solidFill>
                  <a:schemeClr val="bg1"/>
                </a:solidFill>
                <a:latin typeface="Arial Nova" panose="020B0504020202020204" pitchFamily="34" charset="0"/>
              </a:rPr>
              <a:t> de Contas</a:t>
            </a:r>
            <a:br>
              <a:rPr lang="pt-BR" sz="3200">
                <a:solidFill>
                  <a:schemeClr val="bg1"/>
                </a:solidFill>
                <a:latin typeface="Arial Nova" panose="020B0504020202020204" pitchFamily="34" charset="0"/>
              </a:rPr>
            </a:br>
            <a:r>
              <a:rPr lang="pt-BR" sz="3700" b="1" dirty="0">
                <a:solidFill>
                  <a:schemeClr val="bg1"/>
                </a:solidFill>
                <a:latin typeface="Arial Nova" panose="020B0504020202020204" pitchFamily="34" charset="0"/>
              </a:rPr>
              <a:t/>
            </a:r>
            <a:br>
              <a:rPr lang="pt-BR" sz="3700" b="1" dirty="0">
                <a:solidFill>
                  <a:schemeClr val="bg1"/>
                </a:solidFill>
                <a:latin typeface="Arial Nova" panose="020B0504020202020204" pitchFamily="34" charset="0"/>
              </a:rPr>
            </a:br>
            <a:r>
              <a:rPr lang="pt-BR" sz="3700" b="1" dirty="0">
                <a:solidFill>
                  <a:schemeClr val="bg1"/>
                </a:solidFill>
                <a:latin typeface="Arial Nova" panose="020B0504020202020204" pitchFamily="34" charset="0"/>
              </a:rPr>
              <a:t>3° Quadrimestre</a:t>
            </a: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4835829" y="4144049"/>
            <a:ext cx="3483937" cy="1147863"/>
          </a:xfrm>
        </p:spPr>
        <p:txBody>
          <a:bodyPr anchor="t">
            <a:normAutofit/>
          </a:bodyPr>
          <a:lstStyle/>
          <a:p>
            <a:pPr algn="l"/>
            <a:r>
              <a:rPr lang="pt-BR" sz="2800" dirty="0">
                <a:solidFill>
                  <a:schemeClr val="bg1"/>
                </a:solidFill>
              </a:rPr>
              <a:t> </a:t>
            </a:r>
            <a:r>
              <a:rPr lang="pt-BR" sz="2800" b="1" dirty="0">
                <a:solidFill>
                  <a:schemeClr val="bg1"/>
                </a:solidFill>
                <a:latin typeface="Arial Nova" panose="020B0504020202020204" pitchFamily="34" charset="0"/>
              </a:rPr>
              <a:t>2018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="" xmlns:a16="http://schemas.microsoft.com/office/drawing/2014/main" id="{1DB7C82F-AB7E-4F0C-B829-FA1B9C41518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0"/>
            <a:ext cx="4629586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="" xmlns:a16="http://schemas.microsoft.com/office/drawing/2014/main" id="{70B66945-4967-4040-926D-DCA44313CDA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4518115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="" xmlns:a16="http://schemas.microsoft.com/office/drawing/2014/main" id="{6A894D86-ABA1-4D9E-9E3D-17071678BF9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36" y="1844824"/>
            <a:ext cx="3525463" cy="145425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182906"/>
            <a:ext cx="7601940" cy="634082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Despesas com Folhas de Afastados</a:t>
            </a:r>
            <a:endParaRPr lang="pt-B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2708524"/>
              </p:ext>
            </p:extLst>
          </p:nvPr>
        </p:nvGraphicFramePr>
        <p:xfrm>
          <a:off x="598736" y="1051153"/>
          <a:ext cx="760194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Imagem 7">
            <a:extLst>
              <a:ext uri="{FF2B5EF4-FFF2-40B4-BE49-F238E27FC236}">
                <a16:creationId xmlns="" xmlns:a16="http://schemas.microsoft.com/office/drawing/2014/main" id="{2B1BC05F-2B28-46D5-8F81-FBE2235FD4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="" xmlns:a16="http://schemas.microsoft.com/office/drawing/2014/main" id="{6C889759-FB98-4D10-8397-3EE04D243D2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8281518"/>
              </p:ext>
            </p:extLst>
          </p:nvPr>
        </p:nvGraphicFramePr>
        <p:xfrm>
          <a:off x="803739" y="1268760"/>
          <a:ext cx="778614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ítulo 1"/>
          <p:cNvSpPr txBox="1"/>
          <p:nvPr/>
        </p:nvSpPr>
        <p:spPr>
          <a:xfrm>
            <a:off x="609600" y="269462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b="1" dirty="0">
                <a:latin typeface="Arial Nova" panose="020B0504020202020204" pitchFamily="34" charset="0"/>
                <a:cs typeface="Times New Roman" panose="02020603050405020304" pitchFamily="18" charset="0"/>
              </a:rPr>
              <a:t>Salário-Família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="" xmlns:a16="http://schemas.microsoft.com/office/drawing/2014/main" id="{E824B58C-50AC-4BB2-A36A-BCB9FCE0B65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="" xmlns:a16="http://schemas.microsoft.com/office/drawing/2014/main" id="{E1D02868-625D-4C09-B4FA-50E4348DD90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rial Nova" panose="020B0504020202020204" pitchFamily="34" charset="0"/>
                <a:cs typeface="Times New Roman" panose="02020603050405020304" pitchFamily="18" charset="0"/>
              </a:rPr>
              <a:t>Despesas de Sentenças Judiciais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9019001"/>
              </p:ext>
            </p:extLst>
          </p:nvPr>
        </p:nvGraphicFramePr>
        <p:xfrm>
          <a:off x="488431" y="1196752"/>
          <a:ext cx="792088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Imagem 4">
            <a:extLst>
              <a:ext uri="{FF2B5EF4-FFF2-40B4-BE49-F238E27FC236}">
                <a16:creationId xmlns="" xmlns:a16="http://schemas.microsoft.com/office/drawing/2014/main" id="{B9D05982-8611-4702-A1EE-861941C8295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="" xmlns:a16="http://schemas.microsoft.com/office/drawing/2014/main" id="{FBA32567-ADBB-4192-808B-D5A1EE52BE2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rial Nova" panose="020B0504020202020204" pitchFamily="34" charset="0"/>
                <a:cs typeface="Times New Roman" panose="02020603050405020304" pitchFamily="18" charset="0"/>
              </a:rPr>
              <a:t>Acordos Administrativos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4711625"/>
              </p:ext>
            </p:extLst>
          </p:nvPr>
        </p:nvGraphicFramePr>
        <p:xfrm>
          <a:off x="647023" y="1099533"/>
          <a:ext cx="7849954" cy="48180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Imagem 4">
            <a:extLst>
              <a:ext uri="{FF2B5EF4-FFF2-40B4-BE49-F238E27FC236}">
                <a16:creationId xmlns="" xmlns:a16="http://schemas.microsoft.com/office/drawing/2014/main" id="{0E6FC508-2669-4B0C-B849-B295FF4D67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="" xmlns:a16="http://schemas.microsoft.com/office/drawing/2014/main" id="{99CB2B6A-8B55-4BA7-BE56-410C91AC37D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5202" y="188640"/>
            <a:ext cx="8229600" cy="634082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rial Nova" panose="020B0504020202020204" pitchFamily="34" charset="0"/>
                <a:cs typeface="Times New Roman" panose="02020603050405020304" pitchFamily="18" charset="0"/>
              </a:rPr>
              <a:t>Despesas Administrativas IPREM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9562270"/>
              </p:ext>
            </p:extLst>
          </p:nvPr>
        </p:nvGraphicFramePr>
        <p:xfrm>
          <a:off x="395536" y="1099533"/>
          <a:ext cx="8424936" cy="4874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323020" y="5606406"/>
            <a:ext cx="88209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latin typeface="Arial Nova" panose="020B0504020202020204" pitchFamily="34" charset="0"/>
              </a:rPr>
              <a:t>Teto: 2% do valor total das remunerações, proventos e pensões dos segurados vinculados ao RPPS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="" xmlns:a16="http://schemas.microsoft.com/office/drawing/2014/main" id="{2BB2AF21-4F60-4557-AA9F-50C732F742D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="" xmlns:a16="http://schemas.microsoft.com/office/drawing/2014/main" id="{9FE22C9E-DE8D-4042-9A2A-3A2B295FC6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78098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rial Nova" panose="020B0504020202020204" pitchFamily="34" charset="0"/>
                <a:cs typeface="Times New Roman" panose="02020603050405020304" pitchFamily="18" charset="0"/>
              </a:rPr>
              <a:t>Tarifas Bancárias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6310354"/>
              </p:ext>
            </p:extLst>
          </p:nvPr>
        </p:nvGraphicFramePr>
        <p:xfrm>
          <a:off x="691077" y="1196751"/>
          <a:ext cx="7769355" cy="4816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Imagem 4">
            <a:extLst>
              <a:ext uri="{FF2B5EF4-FFF2-40B4-BE49-F238E27FC236}">
                <a16:creationId xmlns="" xmlns:a16="http://schemas.microsoft.com/office/drawing/2014/main" id="{18422F80-C8CC-42A7-B879-66B7AF8A688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="" xmlns:a16="http://schemas.microsoft.com/office/drawing/2014/main" id="{3B39D77E-0CD3-4603-B70E-53B3E937826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rial Nova" panose="020B0504020202020204" pitchFamily="34" charset="0"/>
                <a:cs typeface="Times New Roman" panose="02020603050405020304" pitchFamily="18" charset="0"/>
              </a:rPr>
              <a:t>Resultado Anual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7508563"/>
              </p:ext>
            </p:extLst>
          </p:nvPr>
        </p:nvGraphicFramePr>
        <p:xfrm>
          <a:off x="467544" y="1196752"/>
          <a:ext cx="8136904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Imagem 4">
            <a:extLst>
              <a:ext uri="{FF2B5EF4-FFF2-40B4-BE49-F238E27FC236}">
                <a16:creationId xmlns="" xmlns:a16="http://schemas.microsoft.com/office/drawing/2014/main" id="{207F9438-9039-4C77-A4CA-760C122C76B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="" xmlns:a16="http://schemas.microsoft.com/office/drawing/2014/main" id="{FCCE0AE6-2BC1-46DD-9DCA-CD881DF970B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p:transition spd="slow">
    <p:randomBar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11">
            <a:extLst>
              <a:ext uri="{FF2B5EF4-FFF2-40B4-BE49-F238E27FC236}">
                <a16:creationId xmlns="" xmlns:a16="http://schemas.microsoft.com/office/drawing/2014/main" id="{42A5316D-ED2F-4F89-B4B4-8D9240B1A34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510168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350988" y="2269820"/>
            <a:ext cx="2318360" cy="2318360"/>
          </a:xfrm>
          <a:prstGeom prst="ellipse">
            <a:avLst/>
          </a:prstGeom>
          <a:solidFill>
            <a:schemeClr val="tx2">
              <a:lumMod val="75000"/>
            </a:schemeClr>
          </a:solidFill>
          <a:ln w="174625" cmpd="thinThick">
            <a:solidFill>
              <a:schemeClr val="tx2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 b="1" kern="1200" dirty="0" err="1">
                <a:solidFill>
                  <a:srgbClr val="FFFFFF"/>
                </a:solidFill>
                <a:latin typeface="Arial Nova" panose="020B0504020202020204" pitchFamily="34" charset="0"/>
              </a:rPr>
              <a:t>Obrigado</a:t>
            </a:r>
            <a:r>
              <a:rPr lang="en-US" sz="2000" b="1" kern="1200" dirty="0">
                <a:solidFill>
                  <a:srgbClr val="FFFFFF"/>
                </a:solidFill>
                <a:latin typeface="Arial Nova" panose="020B0504020202020204" pitchFamily="34" charset="0"/>
              </a:rPr>
              <a:t>!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="" xmlns:a16="http://schemas.microsoft.com/office/drawing/2014/main" id="{5A052F7A-D00E-473F-8F02-9425B77A01F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9451" y="523763"/>
            <a:ext cx="4232869" cy="174605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3219451" y="4494598"/>
            <a:ext cx="5391149" cy="15941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latin typeface="Arial Nova" panose="020B0504020202020204" pitchFamily="34" charset="0"/>
              </a:rPr>
              <a:t>Alberto Maia </a:t>
            </a:r>
            <a:r>
              <a:rPr lang="en-US" b="1" dirty="0" err="1">
                <a:latin typeface="Arial Nova" panose="020B0504020202020204" pitchFamily="34" charset="0"/>
              </a:rPr>
              <a:t>Valério</a:t>
            </a:r>
            <a:endParaRPr lang="en-US" b="1" dirty="0">
              <a:latin typeface="Arial Nova" panose="020B0504020202020204" pitchFamily="34" charset="0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 err="1">
                <a:latin typeface="Arial Nova" panose="020B0504020202020204" pitchFamily="34" charset="0"/>
              </a:rPr>
              <a:t>Interventor</a:t>
            </a:r>
            <a:endParaRPr lang="en-US" b="1" dirty="0">
              <a:latin typeface="Arial Nova" panose="020B0504020202020204" pitchFamily="34" charset="0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 err="1">
                <a:latin typeface="Arial Nova" panose="020B0504020202020204" pitchFamily="34" charset="0"/>
              </a:rPr>
              <a:t>Decreto</a:t>
            </a:r>
            <a:r>
              <a:rPr lang="en-US" b="1" dirty="0">
                <a:latin typeface="Arial Nova" panose="020B0504020202020204" pitchFamily="34" charset="0"/>
              </a:rPr>
              <a:t> N° 4.940/2018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10193" y="560750"/>
            <a:ext cx="8219256" cy="648072"/>
          </a:xfrm>
        </p:spPr>
        <p:txBody>
          <a:bodyPr>
            <a:noAutofit/>
          </a:bodyPr>
          <a:lstStyle/>
          <a:p>
            <a:pPr algn="ctr"/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Receitas de Contribuições</a:t>
            </a:r>
            <a:b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</a:br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Prefeitura Municipal</a:t>
            </a:r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4066872"/>
              </p:ext>
            </p:extLst>
          </p:nvPr>
        </p:nvGraphicFramePr>
        <p:xfrm>
          <a:off x="132715" y="1648460"/>
          <a:ext cx="8825230" cy="4444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" name="Imagem 2">
            <a:extLst>
              <a:ext uri="{FF2B5EF4-FFF2-40B4-BE49-F238E27FC236}">
                <a16:creationId xmlns="" xmlns:a16="http://schemas.microsoft.com/office/drawing/2014/main" id="{89F7DAF9-F81E-4108-B0D6-298BD0B785B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="" xmlns:a16="http://schemas.microsoft.com/office/drawing/2014/main" id="{5936A1C1-9EE0-4858-B8F6-577ABCBC9E3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0466846"/>
              </p:ext>
            </p:extLst>
          </p:nvPr>
        </p:nvGraphicFramePr>
        <p:xfrm>
          <a:off x="1" y="1303020"/>
          <a:ext cx="9144000" cy="479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ítulo 3"/>
          <p:cNvSpPr>
            <a:spLocks noGrp="1"/>
          </p:cNvSpPr>
          <p:nvPr>
            <p:ph type="title"/>
          </p:nvPr>
        </p:nvSpPr>
        <p:spPr>
          <a:xfrm>
            <a:off x="256853" y="548685"/>
            <a:ext cx="8219256" cy="648072"/>
          </a:xfrm>
        </p:spPr>
        <p:txBody>
          <a:bodyPr>
            <a:noAutofit/>
          </a:bodyPr>
          <a:lstStyle/>
          <a:p>
            <a:pPr algn="ctr"/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Receitas de Contribuições</a:t>
            </a:r>
            <a:b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</a:br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Câmara Municipal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AF461877-0EC1-4723-9CAD-E5D190D67FE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="" xmlns:a16="http://schemas.microsoft.com/office/drawing/2014/main" id="{FBD6476D-BDD8-4B69-9989-7EE37E32A4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1529" y="606470"/>
            <a:ext cx="8291264" cy="635670"/>
          </a:xfrm>
        </p:spPr>
        <p:txBody>
          <a:bodyPr>
            <a:noAutofit/>
          </a:bodyPr>
          <a:lstStyle/>
          <a:p>
            <a:pPr algn="ctr"/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Receitas de Contribuições</a:t>
            </a:r>
            <a:b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</a:br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IPREM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5675134"/>
              </p:ext>
            </p:extLst>
          </p:nvPr>
        </p:nvGraphicFramePr>
        <p:xfrm>
          <a:off x="251460" y="1242060"/>
          <a:ext cx="8641080" cy="5427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B7C8807A-FB04-4A99-AAF7-1693658E01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="" xmlns:a16="http://schemas.microsoft.com/office/drawing/2014/main" id="{491A52D7-2CE6-44D9-A9D9-26B9881AA9C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0456" y="654095"/>
            <a:ext cx="8363272" cy="635670"/>
          </a:xfrm>
        </p:spPr>
        <p:txBody>
          <a:bodyPr>
            <a:noAutofit/>
          </a:bodyPr>
          <a:lstStyle/>
          <a:p>
            <a:pPr algn="ctr"/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Receitas de Contribuições</a:t>
            </a:r>
            <a:b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</a:br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Inativo e Pensionista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6300583"/>
              </p:ext>
            </p:extLst>
          </p:nvPr>
        </p:nvGraphicFramePr>
        <p:xfrm>
          <a:off x="251460" y="2373630"/>
          <a:ext cx="8568690" cy="2970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3AAC06F7-6F10-4E3F-9CEF-48630BCB6DB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="" xmlns:a16="http://schemas.microsoft.com/office/drawing/2014/main" id="{FC16DFE4-56AF-4187-B910-EDF97277B64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9746431"/>
              </p:ext>
            </p:extLst>
          </p:nvPr>
        </p:nvGraphicFramePr>
        <p:xfrm>
          <a:off x="107504" y="1556792"/>
          <a:ext cx="8738046" cy="41042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ítulo 1"/>
          <p:cNvSpPr txBox="1"/>
          <p:nvPr/>
        </p:nvSpPr>
        <p:spPr>
          <a:xfrm>
            <a:off x="579334" y="260648"/>
            <a:ext cx="8291264" cy="6356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Aplicações Financeiras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69EBD70D-9337-4344-B737-9CD164C1247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="" xmlns:a16="http://schemas.microsoft.com/office/drawing/2014/main" id="{280D3B2F-C63E-432C-9070-9C45007FC25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="" xmlns:a16="http://schemas.microsoft.com/office/drawing/2014/main" id="{0108F7FE-2EA8-45A7-85F4-9F878E11C3C6}"/>
              </a:ext>
            </a:extLst>
          </p:cNvPr>
          <p:cNvSpPr txBox="1"/>
          <p:nvPr/>
        </p:nvSpPr>
        <p:spPr>
          <a:xfrm>
            <a:off x="323020" y="5722536"/>
            <a:ext cx="88209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>
                <a:latin typeface="Arial Nova" panose="020B0504020202020204" pitchFamily="34" charset="0"/>
              </a:rPr>
              <a:t>Perda Estimada - Valor em Risco previamente identificado: R$99.585.757,86</a:t>
            </a:r>
            <a:endParaRPr lang="pt-BR" sz="1400" b="1" dirty="0">
              <a:latin typeface="Arial Nova" panose="020B05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635670"/>
          </a:xfrm>
        </p:spPr>
        <p:txBody>
          <a:bodyPr>
            <a:normAutofit/>
          </a:bodyPr>
          <a:lstStyle/>
          <a:p>
            <a:pPr algn="ctr"/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Outras Receitas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4645630"/>
              </p:ext>
            </p:extLst>
          </p:nvPr>
        </p:nvGraphicFramePr>
        <p:xfrm>
          <a:off x="467544" y="1484784"/>
          <a:ext cx="8352928" cy="4533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B1175468-6839-437F-9F38-77514E05F25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="" xmlns:a16="http://schemas.microsoft.com/office/drawing/2014/main" id="{4C6E967E-C8A8-42AB-A229-1AC8845DBD5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146524" y="142435"/>
            <a:ext cx="7625339" cy="706090"/>
          </a:xfrm>
        </p:spPr>
        <p:txBody>
          <a:bodyPr>
            <a:normAutofit/>
          </a:bodyPr>
          <a:lstStyle/>
          <a:p>
            <a:r>
              <a:rPr lang="pt-BR" sz="2800" b="1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Despesas com Folha de Aposentadorias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Espaço Reservado para Conteúdo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4323670"/>
              </p:ext>
            </p:extLst>
          </p:nvPr>
        </p:nvGraphicFramePr>
        <p:xfrm>
          <a:off x="323528" y="1041514"/>
          <a:ext cx="8496944" cy="5483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AEB6FE6B-F302-4021-937F-CA68D0D62C9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="" xmlns:a16="http://schemas.microsoft.com/office/drawing/2014/main" id="{3402F996-8DA6-4873-AC4F-200185DF461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331" y="113626"/>
            <a:ext cx="7925679" cy="634082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Despesas com Folhas de Pensionistas</a:t>
            </a:r>
            <a:endParaRPr lang="pt-B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6018103"/>
              </p:ext>
            </p:extLst>
          </p:nvPr>
        </p:nvGraphicFramePr>
        <p:xfrm>
          <a:off x="827584" y="1045005"/>
          <a:ext cx="7673948" cy="4904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Imagem 4">
            <a:extLst>
              <a:ext uri="{FF2B5EF4-FFF2-40B4-BE49-F238E27FC236}">
                <a16:creationId xmlns="" xmlns:a16="http://schemas.microsoft.com/office/drawing/2014/main" id="{17D2A30A-36AC-4555-A26D-5280B2EE71B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="" xmlns:a16="http://schemas.microsoft.com/office/drawing/2014/main" id="{FA78C0D1-E41B-4E24-9B51-1A2029A80F6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104</Words>
  <Application>Microsoft Office PowerPoint</Application>
  <PresentationFormat>Apresentação na tela (4:3)</PresentationFormat>
  <Paragraphs>39</Paragraphs>
  <Slides>17</Slides>
  <Notes>16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3" baseType="lpstr">
      <vt:lpstr>Adobe Gothic Std B</vt:lpstr>
      <vt:lpstr>Arial</vt:lpstr>
      <vt:lpstr>Arial Nova</vt:lpstr>
      <vt:lpstr>Calibri</vt:lpstr>
      <vt:lpstr>Times New Roman</vt:lpstr>
      <vt:lpstr>Tema do Office</vt:lpstr>
      <vt:lpstr>Prestação de Contas  3° Quadrimestre</vt:lpstr>
      <vt:lpstr>Receitas de Contribuições Prefeitura Municipal</vt:lpstr>
      <vt:lpstr>Receitas de Contribuições Câmara Municipal</vt:lpstr>
      <vt:lpstr>Receitas de Contribuições IPREM</vt:lpstr>
      <vt:lpstr>Receitas de Contribuições Inativo e Pensionista</vt:lpstr>
      <vt:lpstr>Apresentação do PowerPoint</vt:lpstr>
      <vt:lpstr>Outras Receitas</vt:lpstr>
      <vt:lpstr>Despesas com Folha de Aposentadorias</vt:lpstr>
      <vt:lpstr>Despesas com Folhas de Pensionistas</vt:lpstr>
      <vt:lpstr>Despesas com Folhas de Afastados</vt:lpstr>
      <vt:lpstr>Apresentação do PowerPoint</vt:lpstr>
      <vt:lpstr>Despesas de Sentenças Judiciais</vt:lpstr>
      <vt:lpstr>Acordos Administrativos</vt:lpstr>
      <vt:lpstr>Despesas Administrativas IPREM</vt:lpstr>
      <vt:lpstr>Tarifas Bancárias</vt:lpstr>
      <vt:lpstr>Resultado Anual</vt:lpstr>
      <vt:lpstr>Obrigado!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Prestação de Contas 2° Quadrimestre</dc:title>
  <dc:creator>Patricia Andrade</dc:creator>
  <cp:lastModifiedBy>Cliente</cp:lastModifiedBy>
  <cp:revision>210</cp:revision>
  <cp:lastPrinted>2018-09-18T20:25:00Z</cp:lastPrinted>
  <dcterms:created xsi:type="dcterms:W3CDTF">2017-09-25T20:25:00Z</dcterms:created>
  <dcterms:modified xsi:type="dcterms:W3CDTF">2019-02-19T18:03:46Z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1046-10.2.0.7635</vt:lpwstr>
  </property>
</Properties>
</file>