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13.xml" ContentType="application/vnd.openxmlformats-officedocument.drawingml.chart+xml"/>
  <Override PartName="/ppt/notesSlides/notesSlide14.xml" ContentType="application/vnd.openxmlformats-officedocument.presentationml.notesSlide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charts/chart17.xml" ContentType="application/vnd.openxmlformats-officedocument.drawingml.chart+xml"/>
  <Override PartName="/ppt/notesSlides/notesSlide18.xml" ContentType="application/vnd.openxmlformats-officedocument.presentationml.notesSlide+xml"/>
  <Override PartName="/ppt/charts/chart18.xml" ContentType="application/vnd.openxmlformats-officedocument.drawingml.chart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79" r:id="rId4"/>
    <p:sldId id="258" r:id="rId5"/>
    <p:sldId id="259" r:id="rId6"/>
    <p:sldId id="260" r:id="rId7"/>
    <p:sldId id="261" r:id="rId8"/>
    <p:sldId id="262" r:id="rId9"/>
    <p:sldId id="275" r:id="rId10"/>
    <p:sldId id="263" r:id="rId11"/>
    <p:sldId id="265" r:id="rId12"/>
    <p:sldId id="266" r:id="rId13"/>
    <p:sldId id="267" r:id="rId14"/>
    <p:sldId id="268" r:id="rId15"/>
    <p:sldId id="278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1F0EDBE1-47DB-4A12-BBA6-3A7BD4990C5F}">
          <p14:sldIdLst>
            <p14:sldId id="256"/>
            <p14:sldId id="257"/>
            <p14:sldId id="279"/>
            <p14:sldId id="258"/>
            <p14:sldId id="259"/>
            <p14:sldId id="260"/>
            <p14:sldId id="261"/>
            <p14:sldId id="262"/>
            <p14:sldId id="275"/>
            <p14:sldId id="263"/>
            <p14:sldId id="265"/>
            <p14:sldId id="266"/>
            <p14:sldId id="267"/>
            <p14:sldId id="268"/>
            <p14:sldId id="278"/>
            <p14:sldId id="270"/>
            <p14:sldId id="271"/>
            <p14:sldId id="272"/>
            <p14:sldId id="273"/>
            <p14:sldId id="27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110" autoAdjust="0"/>
  </p:normalViewPr>
  <p:slideViewPr>
    <p:cSldViewPr>
      <p:cViewPr>
        <p:scale>
          <a:sx n="70" d="100"/>
          <a:sy n="70" d="100"/>
        </p:scale>
        <p:origin x="-1386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Planilha_do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150265711217274"/>
          <c:y val="3.781700064268527E-2"/>
          <c:w val="0.80616297263267045"/>
          <c:h val="0.573280352597709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1029951.5</c:v>
                </c:pt>
                <c:pt idx="1">
                  <c:v>1049398.55</c:v>
                </c:pt>
                <c:pt idx="2">
                  <c:v>1053562.6300000001</c:v>
                </c:pt>
                <c:pt idx="3">
                  <c:v>2122926.38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Patronal Déficit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1599881.23</c:v>
                </c:pt>
                <c:pt idx="1">
                  <c:v>1630383.25</c:v>
                </c:pt>
                <c:pt idx="2">
                  <c:v>1636554.3399999999</c:v>
                </c:pt>
                <c:pt idx="3">
                  <c:v>3311362.02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866393.73</c:v>
                </c:pt>
                <c:pt idx="1">
                  <c:v>881118.48</c:v>
                </c:pt>
                <c:pt idx="2">
                  <c:v>883862.86</c:v>
                </c:pt>
                <c:pt idx="3">
                  <c:v>1789365.9000000001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3496226.46</c:v>
                </c:pt>
                <c:pt idx="1">
                  <c:v>3560900.28</c:v>
                </c:pt>
                <c:pt idx="2">
                  <c:v>3573979.8299999996</c:v>
                </c:pt>
                <c:pt idx="3">
                  <c:v>7223654.3000000007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94024960"/>
        <c:axId val="183254336"/>
        <c:axId val="0"/>
      </c:bar3DChart>
      <c:dateAx>
        <c:axId val="194024960"/>
        <c:scaling>
          <c:orientation val="minMax"/>
        </c:scaling>
        <c:delete val="0"/>
        <c:axPos val="b"/>
        <c:numFmt formatCode="&quot;R$&quot;\ #,##0.00;[Red]&quot;R$&quot;\ #,##0.00" sourceLinked="0"/>
        <c:majorTickMark val="out"/>
        <c:minorTickMark val="none"/>
        <c:tickLblPos val="nextTo"/>
        <c:crossAx val="183254336"/>
        <c:crosses val="autoZero"/>
        <c:auto val="0"/>
        <c:lblOffset val="100"/>
        <c:baseTimeUnit val="days"/>
      </c:dateAx>
      <c:valAx>
        <c:axId val="183254336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940249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313436.39</c:v>
                </c:pt>
                <c:pt idx="1">
                  <c:v>342766.72</c:v>
                </c:pt>
                <c:pt idx="2">
                  <c:v>347655.19</c:v>
                </c:pt>
                <c:pt idx="3">
                  <c:v>350491.71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1169.08</c:v>
                </c:pt>
                <c:pt idx="1">
                  <c:v>1169.08</c:v>
                </c:pt>
                <c:pt idx="2">
                  <c:v>1169.08</c:v>
                </c:pt>
                <c:pt idx="3">
                  <c:v>1169.08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314605.47000000003</c:v>
                </c:pt>
                <c:pt idx="1">
                  <c:v>343935.8</c:v>
                </c:pt>
                <c:pt idx="2">
                  <c:v>348824.27</c:v>
                </c:pt>
                <c:pt idx="3">
                  <c:v>351660.79000000004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40599040"/>
        <c:axId val="126244480"/>
        <c:axId val="0"/>
      </c:bar3DChart>
      <c:catAx>
        <c:axId val="240599040"/>
        <c:scaling>
          <c:orientation val="minMax"/>
        </c:scaling>
        <c:delete val="1"/>
        <c:axPos val="b"/>
        <c:majorTickMark val="out"/>
        <c:minorTickMark val="none"/>
        <c:tickLblPos val="nextTo"/>
        <c:crossAx val="126244480"/>
        <c:crosses val="autoZero"/>
        <c:auto val="1"/>
        <c:lblAlgn val="ctr"/>
        <c:lblOffset val="100"/>
        <c:noMultiLvlLbl val="0"/>
      </c:catAx>
      <c:valAx>
        <c:axId val="126244480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4059904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Auxílio Doença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124707.1</c:v>
                </c:pt>
                <c:pt idx="1">
                  <c:v>133620.76</c:v>
                </c:pt>
                <c:pt idx="2">
                  <c:v>144133.10999999999</c:v>
                </c:pt>
                <c:pt idx="3">
                  <c:v>132693.76000000001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Licença Maternidade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43871.05</c:v>
                </c:pt>
                <c:pt idx="1">
                  <c:v>34748.5</c:v>
                </c:pt>
                <c:pt idx="2">
                  <c:v>29860.2</c:v>
                </c:pt>
                <c:pt idx="3">
                  <c:v>31811.88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168578.15000000002</c:v>
                </c:pt>
                <c:pt idx="1">
                  <c:v>168369.26</c:v>
                </c:pt>
                <c:pt idx="2">
                  <c:v>173993.31</c:v>
                </c:pt>
                <c:pt idx="3">
                  <c:v>164505.64000000001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40602112"/>
        <c:axId val="183250304"/>
        <c:axId val="0"/>
      </c:bar3DChart>
      <c:catAx>
        <c:axId val="240602112"/>
        <c:scaling>
          <c:orientation val="minMax"/>
        </c:scaling>
        <c:delete val="1"/>
        <c:axPos val="b"/>
        <c:majorTickMark val="out"/>
        <c:minorTickMark val="none"/>
        <c:tickLblPos val="nextTo"/>
        <c:crossAx val="183250304"/>
        <c:crosses val="autoZero"/>
        <c:auto val="1"/>
        <c:lblAlgn val="ctr"/>
        <c:lblOffset val="100"/>
        <c:noMultiLvlLbl val="0"/>
      </c:catAx>
      <c:valAx>
        <c:axId val="183250304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4060211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307700514979941"/>
          <c:y val="0"/>
          <c:w val="0.8633727629669673"/>
          <c:h val="0.842118043450076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8135.38</c:v>
                </c:pt>
                <c:pt idx="1">
                  <c:v>8648.57</c:v>
                </c:pt>
                <c:pt idx="2">
                  <c:v>6976.2</c:v>
                </c:pt>
                <c:pt idx="3">
                  <c:v>9729.84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61648384"/>
        <c:axId val="126280256"/>
        <c:axId val="0"/>
      </c:bar3DChart>
      <c:catAx>
        <c:axId val="261648384"/>
        <c:scaling>
          <c:orientation val="minMax"/>
        </c:scaling>
        <c:delete val="1"/>
        <c:axPos val="b"/>
        <c:majorTickMark val="out"/>
        <c:minorTickMark val="none"/>
        <c:tickLblPos val="nextTo"/>
        <c:crossAx val="126280256"/>
        <c:crosses val="autoZero"/>
        <c:auto val="1"/>
        <c:lblAlgn val="ctr"/>
        <c:lblOffset val="100"/>
        <c:noMultiLvlLbl val="0"/>
      </c:catAx>
      <c:valAx>
        <c:axId val="126280256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6164838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58538420234509"/>
          <c:y val="7.85059392524751E-3"/>
          <c:w val="0.86452921307001718"/>
          <c:h val="0.832132460330804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5509.06</c:v>
                </c:pt>
                <c:pt idx="1">
                  <c:v>796.84</c:v>
                </c:pt>
                <c:pt idx="2">
                  <c:v>7245.41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61650432"/>
        <c:axId val="126282560"/>
        <c:axId val="0"/>
      </c:bar3DChart>
      <c:catAx>
        <c:axId val="261650432"/>
        <c:scaling>
          <c:orientation val="minMax"/>
        </c:scaling>
        <c:delete val="1"/>
        <c:axPos val="b"/>
        <c:majorTickMark val="out"/>
        <c:minorTickMark val="none"/>
        <c:tickLblPos val="nextTo"/>
        <c:crossAx val="126282560"/>
        <c:crosses val="autoZero"/>
        <c:auto val="1"/>
        <c:lblAlgn val="ctr"/>
        <c:lblOffset val="100"/>
        <c:noMultiLvlLbl val="0"/>
      </c:catAx>
      <c:valAx>
        <c:axId val="126282560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6165043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158538420234509"/>
          <c:y val="7.85059392524751E-3"/>
          <c:w val="0.86452921307001718"/>
          <c:h val="0.832132460330804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43447.839999999997</c:v>
                </c:pt>
                <c:pt idx="1">
                  <c:v>26491.55</c:v>
                </c:pt>
                <c:pt idx="2">
                  <c:v>14943.92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61456896"/>
        <c:axId val="126284864"/>
        <c:axId val="0"/>
      </c:bar3DChart>
      <c:catAx>
        <c:axId val="261456896"/>
        <c:scaling>
          <c:orientation val="minMax"/>
        </c:scaling>
        <c:delete val="1"/>
        <c:axPos val="b"/>
        <c:majorTickMark val="out"/>
        <c:minorTickMark val="none"/>
        <c:tickLblPos val="nextTo"/>
        <c:crossAx val="126284864"/>
        <c:crosses val="autoZero"/>
        <c:auto val="1"/>
        <c:lblAlgn val="ctr"/>
        <c:lblOffset val="100"/>
        <c:noMultiLvlLbl val="0"/>
      </c:catAx>
      <c:valAx>
        <c:axId val="126284864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614568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963666150027046"/>
          <c:y val="2.5527134411965923E-2"/>
          <c:w val="0.83036333849972954"/>
          <c:h val="0.7499599711199774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Teto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420809.14</c:v>
                </c:pt>
                <c:pt idx="1">
                  <c:v>420809.14</c:v>
                </c:pt>
                <c:pt idx="2">
                  <c:v>420809.14</c:v>
                </c:pt>
                <c:pt idx="3">
                  <c:v>420809.14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Desp. Adm.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185205.47</c:v>
                </c:pt>
                <c:pt idx="1">
                  <c:v>187784.11</c:v>
                </c:pt>
                <c:pt idx="2">
                  <c:v>202051.83</c:v>
                </c:pt>
                <c:pt idx="3">
                  <c:v>196291.51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61208576"/>
        <c:axId val="126287168"/>
        <c:axId val="0"/>
      </c:bar3DChart>
      <c:catAx>
        <c:axId val="261208576"/>
        <c:scaling>
          <c:orientation val="minMax"/>
        </c:scaling>
        <c:delete val="1"/>
        <c:axPos val="b"/>
        <c:majorTickMark val="out"/>
        <c:minorTickMark val="none"/>
        <c:tickLblPos val="nextTo"/>
        <c:crossAx val="126287168"/>
        <c:crosses val="autoZero"/>
        <c:auto val="1"/>
        <c:lblAlgn val="ctr"/>
        <c:lblOffset val="100"/>
        <c:noMultiLvlLbl val="0"/>
      </c:catAx>
      <c:valAx>
        <c:axId val="126287168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6120857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5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2080.4299999999998</c:v>
                </c:pt>
                <c:pt idx="1">
                  <c:v>2017.7</c:v>
                </c:pt>
                <c:pt idx="2">
                  <c:v>1913.45</c:v>
                </c:pt>
                <c:pt idx="3">
                  <c:v>2092.79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61266944"/>
        <c:axId val="261392064"/>
        <c:axId val="0"/>
      </c:bar3DChart>
      <c:catAx>
        <c:axId val="261266944"/>
        <c:scaling>
          <c:orientation val="minMax"/>
        </c:scaling>
        <c:delete val="1"/>
        <c:axPos val="b"/>
        <c:majorTickMark val="out"/>
        <c:minorTickMark val="none"/>
        <c:tickLblPos val="nextTo"/>
        <c:crossAx val="261392064"/>
        <c:crosses val="autoZero"/>
        <c:auto val="1"/>
        <c:lblAlgn val="ctr"/>
        <c:lblOffset val="100"/>
        <c:noMultiLvlLbl val="0"/>
      </c:catAx>
      <c:valAx>
        <c:axId val="261392064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612669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330766488908641"/>
          <c:y val="2.6374262508844046E-2"/>
          <c:w val="0.81617630180668632"/>
          <c:h val="0.861890345517164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 MENSAL</c:v>
                </c:pt>
              </c:strCache>
            </c:strRef>
          </c:tx>
          <c:invertIfNegative val="0"/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Total</c:v>
                </c:pt>
              </c:strCache>
            </c:strRef>
          </c:cat>
          <c:val>
            <c:numRef>
              <c:f>Plan1!$B$2:$B$6</c:f>
              <c:numCache>
                <c:formatCode>_-"R$"\ * #,##0.00_-;\-"R$"\ * #,##0.00_-;_-"R$"\ * "-"??_-;_-@_-</c:formatCode>
                <c:ptCount val="5"/>
                <c:pt idx="0">
                  <c:v>2845771.6</c:v>
                </c:pt>
                <c:pt idx="1">
                  <c:v>4139733.6</c:v>
                </c:pt>
                <c:pt idx="2">
                  <c:v>2842510.51</c:v>
                </c:pt>
                <c:pt idx="3">
                  <c:v>2851165.87</c:v>
                </c:pt>
                <c:pt idx="4">
                  <c:v>12679181.580000002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61325312"/>
        <c:axId val="261394368"/>
        <c:axId val="0"/>
      </c:bar3DChart>
      <c:catAx>
        <c:axId val="261325312"/>
        <c:scaling>
          <c:orientation val="minMax"/>
        </c:scaling>
        <c:delete val="1"/>
        <c:axPos val="b"/>
        <c:majorTickMark val="out"/>
        <c:minorTickMark val="none"/>
        <c:tickLblPos val="nextTo"/>
        <c:crossAx val="261394368"/>
        <c:crosses val="autoZero"/>
        <c:auto val="1"/>
        <c:lblAlgn val="ctr"/>
        <c:lblOffset val="100"/>
        <c:noMultiLvlLbl val="0"/>
      </c:catAx>
      <c:valAx>
        <c:axId val="261394368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6132531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889608884037038"/>
          <c:y val="2.5527134411965923E-2"/>
          <c:w val="0.81423380493954778"/>
          <c:h val="0.6914505844379864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Receitas</c:v>
                </c:pt>
              </c:strCache>
            </c:strRef>
          </c:tx>
          <c:invertIfNegative val="0"/>
          <c:cat>
            <c:strRef>
              <c:f>Plan1!$A$2</c:f>
              <c:strCache>
                <c:ptCount val="1"/>
                <c:pt idx="0">
                  <c:v>2° Quadrimestre/2018</c:v>
                </c:pt>
              </c:strCache>
            </c:strRef>
          </c:cat>
          <c:val>
            <c:numRef>
              <c:f>Plan1!$B$2</c:f>
              <c:numCache>
                <c:formatCode>_-"R$"\ * #,##0.00_-;\-"R$"\ * #,##0.00_-;_-"R$"\ * "-"??_-;_-@_-</c:formatCode>
                <c:ptCount val="1"/>
                <c:pt idx="0">
                  <c:v>16691968.210000001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Despesas</c:v>
                </c:pt>
              </c:strCache>
            </c:strRef>
          </c:tx>
          <c:invertIfNegative val="0"/>
          <c:cat>
            <c:strRef>
              <c:f>Plan1!$A$2</c:f>
              <c:strCache>
                <c:ptCount val="1"/>
                <c:pt idx="0">
                  <c:v>2° Quadrimestre/2018</c:v>
                </c:pt>
              </c:strCache>
            </c:strRef>
          </c:cat>
          <c:val>
            <c:numRef>
              <c:f>Plan1!$C$2</c:f>
              <c:numCache>
                <c:formatCode>_-"R$"\ * #,##0.00_-;\-"R$"\ * #,##0.00_-;_-"R$"\ * "-"??_-;_-@_-</c:formatCode>
                <c:ptCount val="1"/>
                <c:pt idx="0">
                  <c:v>-12679181.58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SUPERAVIT</c:v>
                </c:pt>
              </c:strCache>
            </c:strRef>
          </c:tx>
          <c:invertIfNegative val="0"/>
          <c:cat>
            <c:strRef>
              <c:f>Plan1!$A$2</c:f>
              <c:strCache>
                <c:ptCount val="1"/>
                <c:pt idx="0">
                  <c:v>2° Quadrimestre/2018</c:v>
                </c:pt>
              </c:strCache>
            </c:strRef>
          </c:cat>
          <c:val>
            <c:numRef>
              <c:f>Plan1!$D$2</c:f>
              <c:numCache>
                <c:formatCode>_-"R$"\ * #,##0.00_-;\-"R$"\ * #,##0.00_-;_-"R$"\ * "-"??_-;_-@_-</c:formatCode>
                <c:ptCount val="1"/>
                <c:pt idx="0">
                  <c:v>4012786.6300000008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261721600"/>
        <c:axId val="261396672"/>
        <c:axId val="0"/>
      </c:bar3DChart>
      <c:catAx>
        <c:axId val="261721600"/>
        <c:scaling>
          <c:orientation val="minMax"/>
        </c:scaling>
        <c:delete val="1"/>
        <c:axPos val="b"/>
        <c:majorTickMark val="out"/>
        <c:minorTickMark val="none"/>
        <c:tickLblPos val="nextTo"/>
        <c:crossAx val="261396672"/>
        <c:crosses val="autoZero"/>
        <c:auto val="1"/>
        <c:lblAlgn val="ctr"/>
        <c:lblOffset val="100"/>
        <c:noMultiLvlLbl val="0"/>
      </c:catAx>
      <c:valAx>
        <c:axId val="261396672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26172160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150265711217274"/>
          <c:y val="3.781700064268527E-2"/>
          <c:w val="0.80616297263267045"/>
          <c:h val="0.6423980293480904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40022.86</c:v>
                </c:pt>
                <c:pt idx="1">
                  <c:v>38831.68</c:v>
                </c:pt>
                <c:pt idx="2">
                  <c:v>38946.639999999999</c:v>
                </c:pt>
                <c:pt idx="3">
                  <c:v>40986.519999999997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Patronal Déficit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62169.71</c:v>
                </c:pt>
                <c:pt idx="1">
                  <c:v>60319.48</c:v>
                </c:pt>
                <c:pt idx="2">
                  <c:v>60498.04</c:v>
                </c:pt>
                <c:pt idx="3">
                  <c:v>63666.67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33555.68</c:v>
                </c:pt>
                <c:pt idx="1">
                  <c:v>32557.07</c:v>
                </c:pt>
                <c:pt idx="2">
                  <c:v>32653.45</c:v>
                </c:pt>
                <c:pt idx="3">
                  <c:v>34363.699999999997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135748.25</c:v>
                </c:pt>
                <c:pt idx="1">
                  <c:v>131708.23000000001</c:v>
                </c:pt>
                <c:pt idx="2">
                  <c:v>132098.13</c:v>
                </c:pt>
                <c:pt idx="3">
                  <c:v>139016.89000000001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84665088"/>
        <c:axId val="237074624"/>
        <c:axId val="0"/>
      </c:bar3DChart>
      <c:dateAx>
        <c:axId val="184665088"/>
        <c:scaling>
          <c:orientation val="minMax"/>
        </c:scaling>
        <c:delete val="0"/>
        <c:axPos val="b"/>
        <c:numFmt formatCode="&quot;R$&quot;\ #,##0.00;[Red]&quot;R$&quot;\ #,##0.00" sourceLinked="0"/>
        <c:majorTickMark val="out"/>
        <c:minorTickMark val="none"/>
        <c:tickLblPos val="nextTo"/>
        <c:crossAx val="237074624"/>
        <c:crosses val="autoZero"/>
        <c:auto val="0"/>
        <c:lblOffset val="100"/>
        <c:baseTimeUnit val="days"/>
      </c:dateAx>
      <c:valAx>
        <c:axId val="237074624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846650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874280727302112"/>
          <c:y val="5.9765378372592735E-2"/>
          <c:w val="0.80806781340181677"/>
          <c:h val="0.5481598951126642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Patronal 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12301.89</c:v>
                </c:pt>
                <c:pt idx="1">
                  <c:v>12776.34</c:v>
                </c:pt>
                <c:pt idx="2">
                  <c:v>15267.46</c:v>
                </c:pt>
                <c:pt idx="3">
                  <c:v>13257.08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Patronal Déficit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19109.21</c:v>
                </c:pt>
                <c:pt idx="1">
                  <c:v>19846.13</c:v>
                </c:pt>
                <c:pt idx="2">
                  <c:v>23715.78</c:v>
                </c:pt>
                <c:pt idx="3">
                  <c:v>20592.95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Servidor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10711.74</c:v>
                </c:pt>
                <c:pt idx="1">
                  <c:v>12536.92</c:v>
                </c:pt>
                <c:pt idx="2">
                  <c:v>10529.4</c:v>
                </c:pt>
                <c:pt idx="3">
                  <c:v>10548.27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42122.84</c:v>
                </c:pt>
                <c:pt idx="1">
                  <c:v>45159.39</c:v>
                </c:pt>
                <c:pt idx="2">
                  <c:v>49512.639999999999</c:v>
                </c:pt>
                <c:pt idx="3">
                  <c:v>44398.3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95080704"/>
        <c:axId val="193767104"/>
        <c:axId val="0"/>
      </c:bar3DChart>
      <c:catAx>
        <c:axId val="195080704"/>
        <c:scaling>
          <c:orientation val="minMax"/>
        </c:scaling>
        <c:delete val="1"/>
        <c:axPos val="b"/>
        <c:majorTickMark val="out"/>
        <c:minorTickMark val="none"/>
        <c:tickLblPos val="nextTo"/>
        <c:crossAx val="193767104"/>
        <c:crosses val="autoZero"/>
        <c:auto val="1"/>
        <c:lblAlgn val="ctr"/>
        <c:lblOffset val="100"/>
        <c:noMultiLvlLbl val="0"/>
      </c:catAx>
      <c:valAx>
        <c:axId val="193767104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9508070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 b="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58700035150921"/>
          <c:y val="2.3435371716688984E-3"/>
          <c:w val="0.86731472004021426"/>
          <c:h val="0.84035620851868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4892.22</c:v>
                </c:pt>
                <c:pt idx="1">
                  <c:v>4937.68</c:v>
                </c:pt>
                <c:pt idx="2">
                  <c:v>4354.8100000000004</c:v>
                </c:pt>
                <c:pt idx="3">
                  <c:v>4771.66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19301120"/>
        <c:axId val="118818496"/>
        <c:axId val="0"/>
      </c:bar3DChart>
      <c:valAx>
        <c:axId val="118818496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19301120"/>
        <c:crosses val="autoZero"/>
        <c:crossBetween val="between"/>
      </c:valAx>
      <c:catAx>
        <c:axId val="119301120"/>
        <c:scaling>
          <c:orientation val="minMax"/>
        </c:scaling>
        <c:delete val="1"/>
        <c:axPos val="b"/>
        <c:majorTickMark val="out"/>
        <c:minorTickMark val="none"/>
        <c:tickLblPos val="nextTo"/>
        <c:crossAx val="118818496"/>
        <c:crosses val="autoZero"/>
        <c:auto val="1"/>
        <c:lblAlgn val="ctr"/>
        <c:lblOffset val="100"/>
        <c:noMultiLvlLbl val="0"/>
      </c:cat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4107095869882461"/>
          <c:y val="0"/>
          <c:w val="0.74832036206503372"/>
          <c:h val="0.7687891931760668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Saldo Total Aplicado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401779959.04000002</c:v>
                </c:pt>
                <c:pt idx="1">
                  <c:v>401751962.67000002</c:v>
                </c:pt>
                <c:pt idx="2">
                  <c:v>408151615.75</c:v>
                </c:pt>
                <c:pt idx="3">
                  <c:v>409978390.08999997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Ágio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1587722.9</c:v>
                </c:pt>
                <c:pt idx="1">
                  <c:v>1246021.44</c:v>
                </c:pt>
                <c:pt idx="2">
                  <c:v>5555599.9699999997</c:v>
                </c:pt>
                <c:pt idx="3">
                  <c:v>642388.23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Deságio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-6858050.8799999999</c:v>
                </c:pt>
                <c:pt idx="1">
                  <c:v>-1017980.02</c:v>
                </c:pt>
                <c:pt idx="2">
                  <c:v>-133975.65</c:v>
                </c:pt>
                <c:pt idx="3">
                  <c:v>-3116586.86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Superavit/Deficit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-5270327.9800000004</c:v>
                </c:pt>
                <c:pt idx="1">
                  <c:v>228041.41999999993</c:v>
                </c:pt>
                <c:pt idx="2">
                  <c:v>5421624.3199999994</c:v>
                </c:pt>
                <c:pt idx="3">
                  <c:v>-2474198.63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19302144"/>
        <c:axId val="118821376"/>
        <c:axId val="0"/>
      </c:bar3DChart>
      <c:catAx>
        <c:axId val="119302144"/>
        <c:scaling>
          <c:orientation val="minMax"/>
        </c:scaling>
        <c:delete val="0"/>
        <c:axPos val="b"/>
        <c:majorTickMark val="none"/>
        <c:minorTickMark val="none"/>
        <c:tickLblPos val="none"/>
        <c:crossAx val="118821376"/>
        <c:crosses val="autoZero"/>
        <c:auto val="1"/>
        <c:lblAlgn val="ctr"/>
        <c:lblOffset val="100"/>
        <c:noMultiLvlLbl val="0"/>
      </c:catAx>
      <c:valAx>
        <c:axId val="118821376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193021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477287245861569"/>
          <c:y val="2.5196281194826774E-2"/>
          <c:w val="0.73966168110950636"/>
          <c:h val="0.6875515234650729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Aluguel Terreno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8586</c:v>
                </c:pt>
                <c:pt idx="1">
                  <c:v>8586</c:v>
                </c:pt>
                <c:pt idx="2">
                  <c:v>8586</c:v>
                </c:pt>
                <c:pt idx="3">
                  <c:v>17172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Outras Receitas                                           (Multas e Juros                                 Restituições)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0.9</c:v>
                </c:pt>
                <c:pt idx="1">
                  <c:v>101.6</c:v>
                </c:pt>
                <c:pt idx="2">
                  <c:v>2330.46</c:v>
                </c:pt>
                <c:pt idx="3">
                  <c:v>4230.88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COMPREV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34630.6</c:v>
                </c:pt>
                <c:pt idx="1">
                  <c:v>34630.6</c:v>
                </c:pt>
                <c:pt idx="2">
                  <c:v>34630.6</c:v>
                </c:pt>
                <c:pt idx="3">
                  <c:v>34630.6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43217.5</c:v>
                </c:pt>
                <c:pt idx="1">
                  <c:v>43318.2</c:v>
                </c:pt>
                <c:pt idx="2">
                  <c:v>45547.06</c:v>
                </c:pt>
                <c:pt idx="3">
                  <c:v>56033.479999999996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42921472"/>
        <c:axId val="118823680"/>
        <c:axId val="0"/>
      </c:bar3DChart>
      <c:catAx>
        <c:axId val="42921472"/>
        <c:scaling>
          <c:orientation val="minMax"/>
        </c:scaling>
        <c:delete val="1"/>
        <c:axPos val="b"/>
        <c:majorTickMark val="out"/>
        <c:minorTickMark val="none"/>
        <c:tickLblPos val="nextTo"/>
        <c:crossAx val="118823680"/>
        <c:crosses val="autoZero"/>
        <c:auto val="1"/>
        <c:lblAlgn val="ctr"/>
        <c:lblOffset val="100"/>
        <c:noMultiLvlLbl val="0"/>
      </c:catAx>
      <c:valAx>
        <c:axId val="118823680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4292147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522107720990851"/>
          <c:y val="0"/>
          <c:w val="0.82477892279009146"/>
          <c:h val="0.8207298769459007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 Mensal</c:v>
                </c:pt>
              </c:strCache>
            </c:strRef>
          </c:tx>
          <c:invertIfNegative val="0"/>
          <c:cat>
            <c:strRef>
              <c:f>Plan1!$A$2:$A$6</c:f>
              <c:strCache>
                <c:ptCount val="5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  <c:pt idx="4">
                  <c:v>Total Quadrimestral</c:v>
                </c:pt>
              </c:strCache>
            </c:strRef>
          </c:cat>
          <c:val>
            <c:numRef>
              <c:f>Plan1!$B$2:$B$6</c:f>
              <c:numCache>
                <c:formatCode>_-"R$"\ * #,##0.00_-;\-"R$"\ * #,##0.00_-;_-"R$"\ * "-"??_-;_-@_-</c:formatCode>
                <c:ptCount val="5"/>
                <c:pt idx="0">
                  <c:v>-1547096.78</c:v>
                </c:pt>
                <c:pt idx="1">
                  <c:v>4015722.72</c:v>
                </c:pt>
                <c:pt idx="2">
                  <c:v>9228140.7200000007</c:v>
                </c:pt>
                <c:pt idx="3">
                  <c:v>4995201.55</c:v>
                </c:pt>
                <c:pt idx="4">
                  <c:v>16691968.210000001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42929152"/>
        <c:axId val="193768832"/>
        <c:axId val="0"/>
      </c:bar3DChart>
      <c:catAx>
        <c:axId val="42929152"/>
        <c:scaling>
          <c:orientation val="minMax"/>
        </c:scaling>
        <c:delete val="1"/>
        <c:axPos val="b"/>
        <c:majorTickMark val="out"/>
        <c:minorTickMark val="none"/>
        <c:tickLblPos val="nextTo"/>
        <c:crossAx val="193768832"/>
        <c:crosses val="autoZero"/>
        <c:auto val="1"/>
        <c:lblAlgn val="ctr"/>
        <c:lblOffset val="100"/>
        <c:noMultiLvlLbl val="0"/>
      </c:catAx>
      <c:valAx>
        <c:axId val="193768832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429291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5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085207394110205"/>
          <c:y val="0.2062833566833123"/>
          <c:w val="0.77778126991737762"/>
          <c:h val="0.561262988658986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</c:f>
              <c:strCache>
                <c:ptCount val="1"/>
                <c:pt idx="0">
                  <c:v>Prefeitura</c:v>
                </c:pt>
              </c:strCache>
            </c:strRef>
          </c:cat>
          <c:val>
            <c:numRef>
              <c:f>Plan1!$B$2</c:f>
              <c:numCache>
                <c:formatCode>_-"R$"\ * #,##0.00_-;\-"R$"\ * #,##0.00_-;_-"R$"\ * "-"??_-;_-@_-</c:formatCode>
                <c:ptCount val="1"/>
                <c:pt idx="0">
                  <c:v>2411979.9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19019520"/>
        <c:axId val="118819072"/>
        <c:axId val="0"/>
      </c:bar3DChart>
      <c:catAx>
        <c:axId val="11901952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pt-BR" sz="1600" b="0" dirty="0" smtClean="0"/>
                  <a:t>Artigo</a:t>
                </a:r>
                <a:r>
                  <a:rPr lang="pt-BR" sz="1600" b="0" baseline="0" dirty="0" smtClean="0"/>
                  <a:t> 96, § 1° e 2° da Lei n° 4643/07.</a:t>
                </a:r>
                <a:endParaRPr lang="pt-BR" sz="1600" b="0" dirty="0"/>
              </a:p>
            </c:rich>
          </c:tx>
          <c:layout>
            <c:manualLayout>
              <c:xMode val="edge"/>
              <c:yMode val="edge"/>
              <c:x val="0.33528569187924029"/>
              <c:y val="0.94218506372855126"/>
            </c:manualLayout>
          </c:layout>
          <c:overlay val="0"/>
        </c:title>
        <c:majorTickMark val="out"/>
        <c:minorTickMark val="none"/>
        <c:tickLblPos val="nextTo"/>
        <c:crossAx val="118819072"/>
        <c:crosses val="autoZero"/>
        <c:auto val="1"/>
        <c:lblAlgn val="ctr"/>
        <c:lblOffset val="100"/>
        <c:noMultiLvlLbl val="0"/>
      </c:catAx>
      <c:valAx>
        <c:axId val="118819072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190195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301393652071445"/>
          <c:y val="2.4557749560878608E-2"/>
          <c:w val="0.84975781379482429"/>
          <c:h val="0.7033798284016262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Plan1!$B$1</c:f>
              <c:strCache>
                <c:ptCount val="1"/>
                <c:pt idx="0">
                  <c:v>Prefeitura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Plan1!$B$2:$B$5</c:f>
              <c:numCache>
                <c:formatCode>_-"R$"\ * #,##0.00_-;\-"R$"\ * #,##0.00_-;_-"R$"\ * "-"??_-;_-@_-</c:formatCode>
                <c:ptCount val="4"/>
                <c:pt idx="0">
                  <c:v>2088031.26</c:v>
                </c:pt>
                <c:pt idx="1">
                  <c:v>2212624.7999999998</c:v>
                </c:pt>
                <c:pt idx="2">
                  <c:v>2057150.3</c:v>
                </c:pt>
                <c:pt idx="3">
                  <c:v>2097473.48</c:v>
                </c:pt>
              </c:numCache>
            </c:numRef>
          </c:val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Câmara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Plan1!$C$2:$C$5</c:f>
              <c:numCache>
                <c:formatCode>_-"R$"\ * #,##0.00_-;\-"R$"\ * #,##0.00_-;_-"R$"\ * "-"??_-;_-@_-</c:formatCode>
                <c:ptCount val="4"/>
                <c:pt idx="0">
                  <c:v>22250.14</c:v>
                </c:pt>
                <c:pt idx="1">
                  <c:v>21798.78</c:v>
                </c:pt>
                <c:pt idx="2">
                  <c:v>21798.78</c:v>
                </c:pt>
                <c:pt idx="3">
                  <c:v>21798.74</c:v>
                </c:pt>
              </c:numCache>
            </c:numRef>
          </c:val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ProMenor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Plan1!$D$2:$D$5</c:f>
              <c:numCache>
                <c:formatCode>_-"R$"\ * #,##0.00_-;\-"R$"\ * #,##0.00_-;_-"R$"\ * "-"??_-;_-@_-</c:formatCode>
                <c:ptCount val="4"/>
                <c:pt idx="0">
                  <c:v>7928.4</c:v>
                </c:pt>
                <c:pt idx="1">
                  <c:v>7613.04</c:v>
                </c:pt>
                <c:pt idx="2">
                  <c:v>7613.04</c:v>
                </c:pt>
                <c:pt idx="3">
                  <c:v>7613.04</c:v>
                </c:pt>
              </c:numCache>
            </c:numRef>
          </c:val>
        </c:ser>
        <c:ser>
          <c:idx val="3"/>
          <c:order val="3"/>
          <c:tx>
            <c:strRef>
              <c:f>Plan1!$E$1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cat>
            <c:strRef>
              <c:f>Plan1!$A$2:$A$5</c:f>
              <c:strCache>
                <c:ptCount val="4"/>
                <c:pt idx="0">
                  <c:v>Maio</c:v>
                </c:pt>
                <c:pt idx="1">
                  <c:v>Junho</c:v>
                </c:pt>
                <c:pt idx="2">
                  <c:v>Julho</c:v>
                </c:pt>
                <c:pt idx="3">
                  <c:v>Agosto</c:v>
                </c:pt>
              </c:strCache>
            </c:strRef>
          </c:cat>
          <c:val>
            <c:numRef>
              <c:f>Plan1!$E$2:$E$5</c:f>
              <c:numCache>
                <c:formatCode>_-"R$"\ * #,##0.00_-;\-"R$"\ * #,##0.00_-;_-"R$"\ * "-"??_-;_-@_-</c:formatCode>
                <c:ptCount val="4"/>
                <c:pt idx="0">
                  <c:v>2118209.7999999998</c:v>
                </c:pt>
                <c:pt idx="1">
                  <c:v>2242036.6199999996</c:v>
                </c:pt>
                <c:pt idx="2">
                  <c:v>2086562.12</c:v>
                </c:pt>
                <c:pt idx="3">
                  <c:v>2126885.2600000002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pyramid"/>
        <c:axId val="195613696"/>
        <c:axId val="125890496"/>
        <c:axId val="0"/>
      </c:bar3DChart>
      <c:catAx>
        <c:axId val="195613696"/>
        <c:scaling>
          <c:orientation val="minMax"/>
        </c:scaling>
        <c:delete val="1"/>
        <c:axPos val="b"/>
        <c:majorTickMark val="out"/>
        <c:minorTickMark val="none"/>
        <c:tickLblPos val="nextTo"/>
        <c:crossAx val="125890496"/>
        <c:crosses val="autoZero"/>
        <c:auto val="1"/>
        <c:lblAlgn val="ctr"/>
        <c:lblOffset val="100"/>
        <c:noMultiLvlLbl val="0"/>
      </c:catAx>
      <c:valAx>
        <c:axId val="125890496"/>
        <c:scaling>
          <c:orientation val="minMax"/>
        </c:scaling>
        <c:delete val="1"/>
        <c:axPos val="l"/>
        <c:majorGridlines/>
        <c:minorGridlines/>
        <c:numFmt formatCode="_-&quot;R$&quot;\ * #,##0.00_-;\-&quot;R$&quot;\ * #,##0.00_-;_-&quot;R$&quot;\ * &quot;-&quot;??_-;_-@_-" sourceLinked="1"/>
        <c:majorTickMark val="out"/>
        <c:minorTickMark val="none"/>
        <c:tickLblPos val="nextTo"/>
        <c:crossAx val="1956136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/>
            </a:pPr>
            <a:endParaRPr lang="pt-BR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pt-B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0.04386</cdr:x>
      <cdr:y>0.05195</cdr:y>
    </cdr:from>
    <cdr:to>
      <cdr:x>0.95142</cdr:x>
      <cdr:y>0.13931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360040" y="288032"/>
          <a:ext cx="7450081" cy="4843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pt-BR" sz="1700" dirty="0" smtClean="0"/>
            <a:t>Multas e Juros</a:t>
          </a:r>
          <a:endParaRPr lang="pt-BR" sz="17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8309D-CFAC-41BB-8EAF-7C5A4515B322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0C18D-9A38-42D2-98D8-1B8362F1DF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0880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0D727-1F13-4F0F-9134-E97D3A2BD934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202" y="3228706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81E8B4-B85E-4759-9BAF-54F99A855F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1286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6206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2968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4360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314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387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3878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9356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5764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3635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5947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354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9406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647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1370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110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73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0986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614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81E8B4-B85E-4759-9BAF-54F99A855F1B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3724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5053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27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567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87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04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567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26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072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05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64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0609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45B0-0DBD-44BB-8446-6F0C1C2E82DF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CA85-15E0-44BF-BCF7-6C6F53436CB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527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WordPictureWatermark1529545" descr="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08912" cy="618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6429" y="2924944"/>
            <a:ext cx="7772400" cy="1470025"/>
          </a:xfrm>
        </p:spPr>
        <p:txBody>
          <a:bodyPr/>
          <a:lstStyle/>
          <a:p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Prestação</a:t>
            </a:r>
            <a:r>
              <a:rPr lang="pt-BR" b="1" dirty="0" smtClean="0"/>
              <a:t> de Contas</a:t>
            </a:r>
            <a:br>
              <a:rPr lang="pt-BR" b="1" dirty="0" smtClean="0"/>
            </a:br>
            <a:r>
              <a:rPr lang="pt-BR" b="1" dirty="0" smtClean="0"/>
              <a:t>2° Quadrimestre</a:t>
            </a:r>
            <a:endParaRPr lang="pt-BR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52453" y="5661248"/>
            <a:ext cx="6400800" cy="694928"/>
          </a:xfrm>
        </p:spPr>
        <p:txBody>
          <a:bodyPr/>
          <a:lstStyle/>
          <a:p>
            <a:r>
              <a:rPr lang="pt-BR" dirty="0" smtClean="0"/>
              <a:t> 2018</a:t>
            </a:r>
            <a:endParaRPr lang="pt-BR" dirty="0"/>
          </a:p>
        </p:txBody>
      </p:sp>
      <p:pic>
        <p:nvPicPr>
          <p:cNvPr id="6" name="Figuras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29" y="473549"/>
            <a:ext cx="7632848" cy="1524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Folha Aposentadorias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Espaço Reservado para Conteúdo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77143"/>
              </p:ext>
            </p:extLst>
          </p:nvPr>
        </p:nvGraphicFramePr>
        <p:xfrm>
          <a:off x="323528" y="836712"/>
          <a:ext cx="849694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393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Folha Pensões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8294662"/>
              </p:ext>
            </p:extLst>
          </p:nvPr>
        </p:nvGraphicFramePr>
        <p:xfrm>
          <a:off x="395536" y="980728"/>
          <a:ext cx="842493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054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Folha Auxílios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7861749"/>
              </p:ext>
            </p:extLst>
          </p:nvPr>
        </p:nvGraphicFramePr>
        <p:xfrm>
          <a:off x="323528" y="908720"/>
          <a:ext cx="8424936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85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268958"/>
              </p:ext>
            </p:extLst>
          </p:nvPr>
        </p:nvGraphicFramePr>
        <p:xfrm>
          <a:off x="386254" y="1196752"/>
          <a:ext cx="8435280" cy="5160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ítulo 1"/>
          <p:cNvSpPr txBox="1">
            <a:spLocks/>
          </p:cNvSpPr>
          <p:nvPr/>
        </p:nvSpPr>
        <p:spPr>
          <a:xfrm>
            <a:off x="609600" y="269462"/>
            <a:ext cx="8229600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Salário Família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87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Sentenças Judiciais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6839997"/>
              </p:ext>
            </p:extLst>
          </p:nvPr>
        </p:nvGraphicFramePr>
        <p:xfrm>
          <a:off x="251520" y="980728"/>
          <a:ext cx="8712968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0866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Acordos Administrativos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714478"/>
              </p:ext>
            </p:extLst>
          </p:nvPr>
        </p:nvGraphicFramePr>
        <p:xfrm>
          <a:off x="251520" y="980728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579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5202" y="188640"/>
            <a:ext cx="8229600" cy="634082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Despesas Administrativas IPREM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1437668"/>
              </p:ext>
            </p:extLst>
          </p:nvPr>
        </p:nvGraphicFramePr>
        <p:xfrm>
          <a:off x="395536" y="908720"/>
          <a:ext cx="8424936" cy="5065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771800" y="6306063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Julho – Efeito do pagamento da 1° parcela do 23° salário.</a:t>
            </a:r>
            <a:endParaRPr lang="pt-BR" sz="1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79512" y="5861202"/>
            <a:ext cx="882098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700" dirty="0" smtClean="0"/>
              <a:t>Teto: 2% do </a:t>
            </a:r>
            <a:r>
              <a:rPr lang="pt-BR" sz="1700" dirty="0"/>
              <a:t>valor total das remunerações, proventos e pensões dos segurados vinculados ao RPPS</a:t>
            </a:r>
          </a:p>
        </p:txBody>
      </p:sp>
    </p:spTree>
    <p:extLst>
      <p:ext uri="{BB962C8B-B14F-4D97-AF65-F5344CB8AC3E}">
        <p14:creationId xmlns:p14="http://schemas.microsoft.com/office/powerpoint/2010/main" val="129747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Tarifas Bancárias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3100769"/>
              </p:ext>
            </p:extLst>
          </p:nvPr>
        </p:nvGraphicFramePr>
        <p:xfrm>
          <a:off x="323528" y="836712"/>
          <a:ext cx="850728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3791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Total Geral das Despesas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116625"/>
              </p:ext>
            </p:extLst>
          </p:nvPr>
        </p:nvGraphicFramePr>
        <p:xfrm>
          <a:off x="307540" y="908720"/>
          <a:ext cx="842493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41463" y="6093296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/>
              <a:t>Aposentadorias, Pensões, Auxílios, Salário Família, Sentenças Judiciais, Acordos Adm. e Despesas Administrativos.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7500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Resultado Quadrimestral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6426606"/>
              </p:ext>
            </p:extLst>
          </p:nvPr>
        </p:nvGraphicFramePr>
        <p:xfrm>
          <a:off x="323528" y="980728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445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Prefeitura Municipal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523222"/>
              </p:ext>
            </p:extLst>
          </p:nvPr>
        </p:nvGraphicFramePr>
        <p:xfrm>
          <a:off x="251520" y="836712"/>
          <a:ext cx="864096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9218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WordPictureWatermark1529545" descr="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2656"/>
            <a:ext cx="6192000" cy="618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Figuras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429" y="473549"/>
            <a:ext cx="7632848" cy="1524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38053" y="3449851"/>
            <a:ext cx="8229600" cy="778098"/>
          </a:xfrm>
        </p:spPr>
        <p:txBody>
          <a:bodyPr>
            <a:normAutofit/>
          </a:bodyPr>
          <a:lstStyle/>
          <a:p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Obrigado!</a:t>
            </a:r>
            <a:endParaRPr lang="pt-B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588224" y="5445224"/>
            <a:ext cx="20970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Alberto Maia Valério</a:t>
            </a:r>
          </a:p>
          <a:p>
            <a:pPr algn="ctr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Interventor</a:t>
            </a:r>
          </a:p>
          <a:p>
            <a:pPr algn="ctr"/>
            <a:r>
              <a:rPr lang="pt-BR" sz="1600" dirty="0" smtClean="0">
                <a:latin typeface="Times New Roman" pitchFamily="18" charset="0"/>
                <a:cs typeface="Times New Roman" pitchFamily="18" charset="0"/>
              </a:rPr>
              <a:t>Decreto N° 4.886/2018</a:t>
            </a:r>
            <a:endParaRPr lang="pt-B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7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68010"/>
              </p:ext>
            </p:extLst>
          </p:nvPr>
        </p:nvGraphicFramePr>
        <p:xfrm>
          <a:off x="395536" y="1196752"/>
          <a:ext cx="829126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ítulo 3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19256" cy="648072"/>
          </a:xfrm>
        </p:spPr>
        <p:txBody>
          <a:bodyPr>
            <a:noAutofit/>
          </a:bodyPr>
          <a:lstStyle/>
          <a:p>
            <a:pPr algn="ctr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Câmara Municipal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45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91264" cy="635670"/>
          </a:xfrm>
        </p:spPr>
        <p:txBody>
          <a:bodyPr/>
          <a:lstStyle/>
          <a:p>
            <a:pPr algn="ctr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IPREM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431908"/>
              </p:ext>
            </p:extLst>
          </p:nvPr>
        </p:nvGraphicFramePr>
        <p:xfrm>
          <a:off x="251520" y="764704"/>
          <a:ext cx="864096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540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63272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Servidor Inativo e Pensionista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104645"/>
              </p:ext>
            </p:extLst>
          </p:nvPr>
        </p:nvGraphicFramePr>
        <p:xfrm>
          <a:off x="251520" y="1124744"/>
          <a:ext cx="856895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217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604448"/>
              </p:ext>
            </p:extLst>
          </p:nvPr>
        </p:nvGraphicFramePr>
        <p:xfrm>
          <a:off x="323528" y="980728"/>
          <a:ext cx="8547070" cy="5359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ítulo 1"/>
          <p:cNvSpPr txBox="1">
            <a:spLocks/>
          </p:cNvSpPr>
          <p:nvPr/>
        </p:nvSpPr>
        <p:spPr>
          <a:xfrm>
            <a:off x="579334" y="260648"/>
            <a:ext cx="8291264" cy="6356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Aplicações Financeiras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8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19256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Outras Receitas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0895808"/>
              </p:ext>
            </p:extLst>
          </p:nvPr>
        </p:nvGraphicFramePr>
        <p:xfrm>
          <a:off x="179512" y="908720"/>
          <a:ext cx="8640960" cy="554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9257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91264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Total Geral das Receitas Recebidas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4247595"/>
              </p:ext>
            </p:extLst>
          </p:nvPr>
        </p:nvGraphicFramePr>
        <p:xfrm>
          <a:off x="251520" y="980728"/>
          <a:ext cx="8424936" cy="5472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7279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19256" cy="635670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latin typeface="Times New Roman" pitchFamily="18" charset="0"/>
                <a:cs typeface="Times New Roman" pitchFamily="18" charset="0"/>
              </a:rPr>
              <a:t>Receitas a Receber</a:t>
            </a:r>
            <a:endParaRPr lang="pt-BR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4682011"/>
              </p:ext>
            </p:extLst>
          </p:nvPr>
        </p:nvGraphicFramePr>
        <p:xfrm>
          <a:off x="467544" y="836712"/>
          <a:ext cx="820891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491880" y="6367164"/>
            <a:ext cx="260208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dirty="0" smtClean="0">
                <a:latin typeface="Arial" pitchFamily="34" charset="0"/>
                <a:cs typeface="Arial" pitchFamily="34" charset="0"/>
              </a:rPr>
              <a:t>Plano de Recuperação</a:t>
            </a:r>
            <a:endParaRPr lang="pt-BR" sz="1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35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150</Words>
  <Application>Microsoft Office PowerPoint</Application>
  <PresentationFormat>Apresentação na tela (4:3)</PresentationFormat>
  <Paragraphs>49</Paragraphs>
  <Slides>20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Prestação de Contas 2° Quadrimestre</vt:lpstr>
      <vt:lpstr>Prefeitura Municipal</vt:lpstr>
      <vt:lpstr>Câmara Municipal</vt:lpstr>
      <vt:lpstr>IPREM</vt:lpstr>
      <vt:lpstr>Servidor Inativo e Pensionista</vt:lpstr>
      <vt:lpstr>Apresentação do PowerPoint</vt:lpstr>
      <vt:lpstr>Outras Receitas</vt:lpstr>
      <vt:lpstr>Total Geral das Receitas Recebidas</vt:lpstr>
      <vt:lpstr>Receitas a Receber</vt:lpstr>
      <vt:lpstr>Folha Aposentadorias</vt:lpstr>
      <vt:lpstr>Folha Pensões</vt:lpstr>
      <vt:lpstr>Folha Auxílios</vt:lpstr>
      <vt:lpstr>Apresentação do PowerPoint</vt:lpstr>
      <vt:lpstr>Sentenças Judiciais</vt:lpstr>
      <vt:lpstr>Acordos Administrativos</vt:lpstr>
      <vt:lpstr>Despesas Administrativas IPREM</vt:lpstr>
      <vt:lpstr>Tarifas Bancárias</vt:lpstr>
      <vt:lpstr>Total Geral das Despesas</vt:lpstr>
      <vt:lpstr>Resultado Quadrimestral</vt:lpstr>
      <vt:lpstr>Obrigado!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2° Quadrimestre</dc:title>
  <dc:creator>Patricia Andrade</dc:creator>
  <cp:lastModifiedBy>Patricia Andrade</cp:lastModifiedBy>
  <cp:revision>153</cp:revision>
  <cp:lastPrinted>2018-09-18T20:25:50Z</cp:lastPrinted>
  <dcterms:created xsi:type="dcterms:W3CDTF">2017-09-25T20:25:05Z</dcterms:created>
  <dcterms:modified xsi:type="dcterms:W3CDTF">2018-09-24T16:46:11Z</dcterms:modified>
</cp:coreProperties>
</file>