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65" r:id="rId11"/>
    <p:sldId id="266" r:id="rId12"/>
    <p:sldId id="267" r:id="rId13"/>
    <p:sldId id="268" r:id="rId14"/>
    <p:sldId id="27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75"/>
            <p14:sldId id="263"/>
            <p14:sldId id="265"/>
            <p14:sldId id="266"/>
            <p14:sldId id="267"/>
            <p14:sldId id="268"/>
            <p14:sldId id="278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>
        <p:scale>
          <a:sx n="70" d="100"/>
          <a:sy n="70" d="100"/>
        </p:scale>
        <p:origin x="-138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18855156890966"/>
          <c:y val="3.8421689147081266E-2"/>
          <c:w val="0.86681144843109037"/>
          <c:h val="0.583964231551246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5138813.58</c:v>
                </c:pt>
                <c:pt idx="1">
                  <c:v>2620082.9299999997</c:v>
                </c:pt>
                <c:pt idx="2">
                  <c:v>2649399.0099999998</c:v>
                </c:pt>
                <c:pt idx="3">
                  <c:v>2625891.4300000002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99736.15</c:v>
                </c:pt>
                <c:pt idx="1">
                  <c:v>100092.53</c:v>
                </c:pt>
                <c:pt idx="2">
                  <c:v>97009.86</c:v>
                </c:pt>
                <c:pt idx="3">
                  <c:v>96486.21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Iprem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32039.46</c:v>
                </c:pt>
                <c:pt idx="1">
                  <c:v>0</c:v>
                </c:pt>
                <c:pt idx="2">
                  <c:v>62992.56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LSV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963.86</c:v>
                </c:pt>
                <c:pt idx="1">
                  <c:v>798.14</c:v>
                </c:pt>
                <c:pt idx="2">
                  <c:v>799.62</c:v>
                </c:pt>
                <c:pt idx="3">
                  <c:v>639.82000000000005</c:v>
                </c:pt>
              </c:numCache>
            </c:numRef>
          </c:val>
        </c:ser>
        <c:ser>
          <c:idx val="4"/>
          <c:order val="4"/>
          <c:tx>
            <c:strRef>
              <c:f>Plan1!$F$1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Plan1!$F$2:$F$5</c:f>
              <c:numCache>
                <c:formatCode>_-"R$"\ * #,##0.00_-;\-"R$"\ * #,##0.00_-;_-"R$"\ * "-"??_-;_-@_-</c:formatCode>
                <c:ptCount val="4"/>
                <c:pt idx="0">
                  <c:v>5271553.0500000007</c:v>
                </c:pt>
                <c:pt idx="1">
                  <c:v>2720973.5999999996</c:v>
                </c:pt>
                <c:pt idx="2">
                  <c:v>2810201.05</c:v>
                </c:pt>
                <c:pt idx="3">
                  <c:v>2723017.46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1252352"/>
        <c:axId val="189542912"/>
        <c:axId val="0"/>
      </c:bar3DChart>
      <c:dateAx>
        <c:axId val="201252352"/>
        <c:scaling>
          <c:orientation val="minMax"/>
        </c:scaling>
        <c:delete val="0"/>
        <c:axPos val="b"/>
        <c:numFmt formatCode="&quot;R$&quot;\ #,##0.00;[Red]&quot;R$&quot;\ #,##0.00" sourceLinked="0"/>
        <c:majorTickMark val="out"/>
        <c:minorTickMark val="none"/>
        <c:tickLblPos val="nextTo"/>
        <c:crossAx val="189542912"/>
        <c:crosses val="autoZero"/>
        <c:auto val="0"/>
        <c:lblOffset val="100"/>
        <c:baseTimeUnit val="days"/>
      </c:dateAx>
      <c:valAx>
        <c:axId val="18954291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012523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109300.97</c:v>
                </c:pt>
                <c:pt idx="1">
                  <c:v>90399.41</c:v>
                </c:pt>
                <c:pt idx="2">
                  <c:v>121536.23</c:v>
                </c:pt>
                <c:pt idx="3">
                  <c:v>122247.63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26914.28</c:v>
                </c:pt>
                <c:pt idx="1">
                  <c:v>39892.519999999997</c:v>
                </c:pt>
                <c:pt idx="2">
                  <c:v>39838.33</c:v>
                </c:pt>
                <c:pt idx="3">
                  <c:v>35507.57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136215.25</c:v>
                </c:pt>
                <c:pt idx="1">
                  <c:v>130291.93</c:v>
                </c:pt>
                <c:pt idx="2">
                  <c:v>161374.56</c:v>
                </c:pt>
                <c:pt idx="3">
                  <c:v>157755.20000000001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6352640"/>
        <c:axId val="288195136"/>
        <c:axId val="0"/>
      </c:bar3DChart>
      <c:catAx>
        <c:axId val="266352640"/>
        <c:scaling>
          <c:orientation val="minMax"/>
        </c:scaling>
        <c:delete val="1"/>
        <c:axPos val="b"/>
        <c:majorTickMark val="out"/>
        <c:minorTickMark val="none"/>
        <c:tickLblPos val="nextTo"/>
        <c:crossAx val="288195136"/>
        <c:crosses val="autoZero"/>
        <c:auto val="1"/>
        <c:lblAlgn val="ctr"/>
        <c:lblOffset val="100"/>
        <c:noMultiLvlLbl val="0"/>
      </c:catAx>
      <c:valAx>
        <c:axId val="28819513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63526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307700514979941"/>
          <c:y val="0"/>
          <c:w val="0.8633727629669673"/>
          <c:h val="0.842118043450076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5691.33</c:v>
                </c:pt>
                <c:pt idx="1">
                  <c:v>6128.1900000000005</c:v>
                </c:pt>
                <c:pt idx="2">
                  <c:v>9132.48</c:v>
                </c:pt>
                <c:pt idx="3">
                  <c:v>8022.63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6221056"/>
        <c:axId val="288197440"/>
        <c:axId val="0"/>
      </c:bar3DChart>
      <c:catAx>
        <c:axId val="266221056"/>
        <c:scaling>
          <c:orientation val="minMax"/>
        </c:scaling>
        <c:delete val="1"/>
        <c:axPos val="b"/>
        <c:majorTickMark val="out"/>
        <c:minorTickMark val="none"/>
        <c:tickLblPos val="nextTo"/>
        <c:crossAx val="288197440"/>
        <c:crosses val="autoZero"/>
        <c:auto val="1"/>
        <c:lblAlgn val="ctr"/>
        <c:lblOffset val="100"/>
        <c:noMultiLvlLbl val="0"/>
      </c:catAx>
      <c:valAx>
        <c:axId val="28819744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6221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8538420234509"/>
          <c:y val="7.85059392524751E-3"/>
          <c:w val="0.86452921307001718"/>
          <c:h val="0.832132460330804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371.43</c:v>
                </c:pt>
                <c:pt idx="1">
                  <c:v>16500.41</c:v>
                </c:pt>
                <c:pt idx="2">
                  <c:v>37436.300000000003</c:v>
                </c:pt>
                <c:pt idx="3">
                  <c:v>59887.4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1896704"/>
        <c:axId val="288199744"/>
        <c:axId val="0"/>
      </c:bar3DChart>
      <c:catAx>
        <c:axId val="221896704"/>
        <c:scaling>
          <c:orientation val="minMax"/>
        </c:scaling>
        <c:delete val="1"/>
        <c:axPos val="b"/>
        <c:majorTickMark val="out"/>
        <c:minorTickMark val="none"/>
        <c:tickLblPos val="nextTo"/>
        <c:crossAx val="288199744"/>
        <c:crosses val="autoZero"/>
        <c:auto val="1"/>
        <c:lblAlgn val="ctr"/>
        <c:lblOffset val="100"/>
        <c:noMultiLvlLbl val="0"/>
      </c:catAx>
      <c:valAx>
        <c:axId val="28819974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218967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8538420234509"/>
          <c:y val="7.85059392524751E-3"/>
          <c:w val="0.86452921307001718"/>
          <c:h val="0.832132460330804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3117298.43</c:v>
                </c:pt>
                <c:pt idx="1">
                  <c:v>92658.39</c:v>
                </c:pt>
                <c:pt idx="2">
                  <c:v>107305.02</c:v>
                </c:pt>
                <c:pt idx="3">
                  <c:v>69849.460000000006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1898752"/>
        <c:axId val="288202048"/>
        <c:axId val="0"/>
      </c:bar3DChart>
      <c:catAx>
        <c:axId val="221898752"/>
        <c:scaling>
          <c:orientation val="minMax"/>
        </c:scaling>
        <c:delete val="1"/>
        <c:axPos val="b"/>
        <c:majorTickMark val="out"/>
        <c:minorTickMark val="none"/>
        <c:tickLblPos val="nextTo"/>
        <c:crossAx val="288202048"/>
        <c:crosses val="autoZero"/>
        <c:auto val="1"/>
        <c:lblAlgn val="ctr"/>
        <c:lblOffset val="100"/>
        <c:noMultiLvlLbl val="0"/>
      </c:catAx>
      <c:valAx>
        <c:axId val="288202048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218987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963666150027046"/>
          <c:y val="2.5527134411965923E-2"/>
          <c:w val="0.83036333849972954"/>
          <c:h val="0.749959971119977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2% Taxa Adm.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420809.14</c:v>
                </c:pt>
                <c:pt idx="1">
                  <c:v>420809.14</c:v>
                </c:pt>
                <c:pt idx="2">
                  <c:v>420809.14</c:v>
                </c:pt>
                <c:pt idx="3">
                  <c:v>420809.14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228870.02</c:v>
                </c:pt>
                <c:pt idx="1">
                  <c:v>163704.15</c:v>
                </c:pt>
                <c:pt idx="2">
                  <c:v>238702.06</c:v>
                </c:pt>
                <c:pt idx="3">
                  <c:v>135834.51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970368"/>
        <c:axId val="288194560"/>
        <c:axId val="0"/>
      </c:bar3DChart>
      <c:catAx>
        <c:axId val="134970368"/>
        <c:scaling>
          <c:orientation val="minMax"/>
        </c:scaling>
        <c:delete val="1"/>
        <c:axPos val="b"/>
        <c:majorTickMark val="out"/>
        <c:minorTickMark val="none"/>
        <c:tickLblPos val="nextTo"/>
        <c:crossAx val="288194560"/>
        <c:crosses val="autoZero"/>
        <c:auto val="1"/>
        <c:lblAlgn val="ctr"/>
        <c:lblOffset val="100"/>
        <c:noMultiLvlLbl val="0"/>
      </c:catAx>
      <c:valAx>
        <c:axId val="28819456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349703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5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1866.32</c:v>
                </c:pt>
                <c:pt idx="1">
                  <c:v>2110.42</c:v>
                </c:pt>
                <c:pt idx="2">
                  <c:v>1805.07</c:v>
                </c:pt>
                <c:pt idx="3">
                  <c:v>2097.59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8912896"/>
        <c:axId val="287688384"/>
        <c:axId val="0"/>
      </c:bar3DChart>
      <c:catAx>
        <c:axId val="288912896"/>
        <c:scaling>
          <c:orientation val="minMax"/>
        </c:scaling>
        <c:delete val="1"/>
        <c:axPos val="b"/>
        <c:majorTickMark val="out"/>
        <c:minorTickMark val="none"/>
        <c:tickLblPos val="nextTo"/>
        <c:crossAx val="287688384"/>
        <c:crosses val="autoZero"/>
        <c:auto val="1"/>
        <c:lblAlgn val="ctr"/>
        <c:lblOffset val="100"/>
        <c:noMultiLvlLbl val="0"/>
      </c:catAx>
      <c:valAx>
        <c:axId val="28768838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889128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330766488908641"/>
          <c:y val="2.6374262508844046E-2"/>
          <c:w val="0.81617630180668632"/>
          <c:h val="0.861890345517164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 MENSAL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Total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5692830.9400000004</c:v>
                </c:pt>
                <c:pt idx="1">
                  <c:v>2641084.81</c:v>
                </c:pt>
                <c:pt idx="2">
                  <c:v>2840264.23</c:v>
                </c:pt>
                <c:pt idx="3">
                  <c:v>2740769.47</c:v>
                </c:pt>
                <c:pt idx="4">
                  <c:v>13914949.450000001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8932864"/>
        <c:axId val="287690688"/>
        <c:axId val="0"/>
      </c:bar3DChart>
      <c:catAx>
        <c:axId val="288932864"/>
        <c:scaling>
          <c:orientation val="minMax"/>
        </c:scaling>
        <c:delete val="1"/>
        <c:axPos val="b"/>
        <c:majorGridlines/>
        <c:minorGridlines/>
        <c:majorTickMark val="out"/>
        <c:minorTickMark val="none"/>
        <c:tickLblPos val="nextTo"/>
        <c:crossAx val="287690688"/>
        <c:crosses val="autoZero"/>
        <c:auto val="1"/>
        <c:lblAlgn val="ctr"/>
        <c:lblOffset val="100"/>
        <c:noMultiLvlLbl val="0"/>
      </c:catAx>
      <c:valAx>
        <c:axId val="287690688"/>
        <c:scaling>
          <c:orientation val="minMax"/>
        </c:scaling>
        <c:delete val="1"/>
        <c:axPos val="l"/>
        <c:maj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88932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Receitas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1° Quadrimestre/2018</c:v>
                </c:pt>
              </c:strCache>
            </c:strRef>
          </c:cat>
          <c:val>
            <c:numRef>
              <c:f>Plan1!$B$2</c:f>
              <c:numCache>
                <c:formatCode>_-"R$"\ * #,##0.00_-;\-"R$"\ * #,##0.00_-;_-"R$"\ * "-"??_-;_-@_-</c:formatCode>
                <c:ptCount val="1"/>
                <c:pt idx="0">
                  <c:v>31441113.890000001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1° Quadrimestre/2018</c:v>
                </c:pt>
              </c:strCache>
            </c:strRef>
          </c:cat>
          <c:val>
            <c:numRef>
              <c:f>Plan1!$C$2</c:f>
              <c:numCache>
                <c:formatCode>_-"R$"\ * #,##0.00_-;\-"R$"\ * #,##0.00_-;_-"R$"\ * "-"??_-;_-@_-</c:formatCode>
                <c:ptCount val="1"/>
                <c:pt idx="0">
                  <c:v>-13914949.449999999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SUPERAVIT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1° Quadrimestre/2018</c:v>
                </c:pt>
              </c:strCache>
            </c:strRef>
          </c:cat>
          <c:val>
            <c:numRef>
              <c:f>Plan1!$D$2</c:f>
              <c:numCache>
                <c:formatCode>_-"R$"\ * #,##0.00_-;\-"R$"\ * #,##0.00_-;_-"R$"\ * "-"??_-;_-@_-</c:formatCode>
                <c:ptCount val="1"/>
                <c:pt idx="0">
                  <c:v>17526164.440000001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8933376"/>
        <c:axId val="287692992"/>
        <c:axId val="0"/>
      </c:bar3DChart>
      <c:catAx>
        <c:axId val="288933376"/>
        <c:scaling>
          <c:orientation val="minMax"/>
        </c:scaling>
        <c:delete val="1"/>
        <c:axPos val="b"/>
        <c:majorTickMark val="out"/>
        <c:minorTickMark val="none"/>
        <c:tickLblPos val="nextTo"/>
        <c:crossAx val="287692992"/>
        <c:crosses val="autoZero"/>
        <c:auto val="1"/>
        <c:lblAlgn val="ctr"/>
        <c:lblOffset val="100"/>
        <c:noMultiLvlLbl val="0"/>
      </c:catAx>
      <c:valAx>
        <c:axId val="28769299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889333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4587259664751"/>
          <c:y val="2.3201016128110798E-2"/>
          <c:w val="0.84450770200617442"/>
          <c:h val="0.548159895112664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1713755.32</c:v>
                </c:pt>
                <c:pt idx="1">
                  <c:v>867287.05999999994</c:v>
                </c:pt>
                <c:pt idx="2">
                  <c:v>872416.66999999993</c:v>
                </c:pt>
                <c:pt idx="3">
                  <c:v>862907.94000000006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32749.119999999999</c:v>
                </c:pt>
                <c:pt idx="1">
                  <c:v>32685.68</c:v>
                </c:pt>
                <c:pt idx="2">
                  <c:v>31662.98</c:v>
                </c:pt>
                <c:pt idx="3">
                  <c:v>31681.98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Iprem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10520.29</c:v>
                </c:pt>
                <c:pt idx="1">
                  <c:v>10172.07</c:v>
                </c:pt>
                <c:pt idx="2">
                  <c:v>10511.8</c:v>
                </c:pt>
                <c:pt idx="3">
                  <c:v>10313.959999999999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LSV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808.13</c:v>
                </c:pt>
                <c:pt idx="1">
                  <c:v>669.19</c:v>
                </c:pt>
                <c:pt idx="2">
                  <c:v>670.42</c:v>
                </c:pt>
                <c:pt idx="3">
                  <c:v>536.44000000000005</c:v>
                </c:pt>
              </c:numCache>
            </c:numRef>
          </c:val>
        </c:ser>
        <c:ser>
          <c:idx val="4"/>
          <c:order val="4"/>
          <c:tx>
            <c:strRef>
              <c:f>Plan1!$F$1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Plan1!$F$2:$F$5</c:f>
              <c:numCache>
                <c:formatCode>_-"R$"\ * #,##0.00_-;\-"R$"\ * #,##0.00_-;_-"R$"\ * "-"??_-;_-@_-</c:formatCode>
                <c:ptCount val="4"/>
                <c:pt idx="0">
                  <c:v>1757832.86</c:v>
                </c:pt>
                <c:pt idx="1">
                  <c:v>910813.99999999988</c:v>
                </c:pt>
                <c:pt idx="2">
                  <c:v>915261.87</c:v>
                </c:pt>
                <c:pt idx="3">
                  <c:v>905440.32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4726400"/>
        <c:axId val="189544640"/>
        <c:axId val="0"/>
      </c:bar3DChart>
      <c:catAx>
        <c:axId val="194726400"/>
        <c:scaling>
          <c:orientation val="minMax"/>
        </c:scaling>
        <c:delete val="1"/>
        <c:axPos val="b"/>
        <c:majorTickMark val="out"/>
        <c:minorTickMark val="none"/>
        <c:tickLblPos val="nextTo"/>
        <c:crossAx val="189544640"/>
        <c:crosses val="autoZero"/>
        <c:auto val="1"/>
        <c:lblAlgn val="ctr"/>
        <c:lblOffset val="100"/>
        <c:noMultiLvlLbl val="0"/>
      </c:catAx>
      <c:valAx>
        <c:axId val="18954464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947264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="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58700035150921"/>
          <c:y val="2.3435371716688984E-3"/>
          <c:w val="0.86731472004021426"/>
          <c:h val="0.8403562085186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2816.87</c:v>
                </c:pt>
                <c:pt idx="1">
                  <c:v>3049.78</c:v>
                </c:pt>
                <c:pt idx="2">
                  <c:v>3562.26</c:v>
                </c:pt>
                <c:pt idx="3">
                  <c:v>4465.07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1249792"/>
        <c:axId val="202326592"/>
        <c:axId val="0"/>
      </c:bar3DChart>
      <c:catAx>
        <c:axId val="201249792"/>
        <c:scaling>
          <c:orientation val="minMax"/>
        </c:scaling>
        <c:delete val="1"/>
        <c:axPos val="b"/>
        <c:majorTickMark val="out"/>
        <c:minorTickMark val="none"/>
        <c:tickLblPos val="nextTo"/>
        <c:crossAx val="202326592"/>
        <c:crosses val="autoZero"/>
        <c:auto val="1"/>
        <c:lblAlgn val="ctr"/>
        <c:lblOffset val="100"/>
        <c:noMultiLvlLbl val="0"/>
      </c:catAx>
      <c:valAx>
        <c:axId val="20232659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012497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107095869882461"/>
          <c:y val="0"/>
          <c:w val="0.74832036206503372"/>
          <c:h val="0.768789193176066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Saldo Total Aplicado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400023075.44</c:v>
                </c:pt>
                <c:pt idx="1">
                  <c:v>398811647.54000002</c:v>
                </c:pt>
                <c:pt idx="2">
                  <c:v>402344502.31999999</c:v>
                </c:pt>
                <c:pt idx="3">
                  <c:v>406208182.32999998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Ágio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6743373.8500000006</c:v>
                </c:pt>
                <c:pt idx="1">
                  <c:v>1868157.46</c:v>
                </c:pt>
                <c:pt idx="2">
                  <c:v>3227093.16</c:v>
                </c:pt>
                <c:pt idx="3">
                  <c:v>3141026.59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Deságio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-209720.65</c:v>
                </c:pt>
                <c:pt idx="1">
                  <c:v>-971271.97</c:v>
                </c:pt>
                <c:pt idx="2">
                  <c:v>-316906.13</c:v>
                </c:pt>
                <c:pt idx="3">
                  <c:v>-1787583.35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Superavit/Deficit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6533653.2000000002</c:v>
                </c:pt>
                <c:pt idx="1">
                  <c:v>896885.49</c:v>
                </c:pt>
                <c:pt idx="2">
                  <c:v>2910187.0300000003</c:v>
                </c:pt>
                <c:pt idx="3">
                  <c:v>1353443.2399999998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049216"/>
        <c:axId val="202328896"/>
        <c:axId val="0"/>
      </c:bar3DChart>
      <c:catAx>
        <c:axId val="127049216"/>
        <c:scaling>
          <c:orientation val="minMax"/>
        </c:scaling>
        <c:delete val="0"/>
        <c:axPos val="b"/>
        <c:majorTickMark val="none"/>
        <c:minorTickMark val="none"/>
        <c:tickLblPos val="none"/>
        <c:crossAx val="202328896"/>
        <c:crosses val="autoZero"/>
        <c:auto val="1"/>
        <c:lblAlgn val="ctr"/>
        <c:lblOffset val="100"/>
        <c:noMultiLvlLbl val="0"/>
      </c:catAx>
      <c:valAx>
        <c:axId val="20232889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27049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2736670563174147"/>
          <c:y val="2.5196281194826774E-2"/>
          <c:w val="0.62943086838982465"/>
          <c:h val="0.687551523465072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0</c:v>
                </c:pt>
                <c:pt idx="1">
                  <c:v>8586</c:v>
                </c:pt>
                <c:pt idx="2">
                  <c:v>8586</c:v>
                </c:pt>
                <c:pt idx="3">
                  <c:v>8586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Outras Receitas                                           (Multas e Juros                                 Restituições / Cessão FP)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213281.92000000001</c:v>
                </c:pt>
                <c:pt idx="1">
                  <c:v>70.34</c:v>
                </c:pt>
                <c:pt idx="2">
                  <c:v>193.97</c:v>
                </c:pt>
                <c:pt idx="3">
                  <c:v>6531.29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COMPREV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3" formatCode="_-&quot;R$&quot;\ * #,##0.00_-;\-&quot;R$&quot;\ * #,##0.00_-;_-&quot;R$&quot;\ * &quot;-&quot;??_-;_-@_-">
                  <c:v>1472121.22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213281.92000000001</c:v>
                </c:pt>
                <c:pt idx="1">
                  <c:v>8656.34</c:v>
                </c:pt>
                <c:pt idx="2">
                  <c:v>8779.9699999999993</c:v>
                </c:pt>
                <c:pt idx="3">
                  <c:v>1487238.51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995968"/>
        <c:axId val="202331200"/>
        <c:axId val="0"/>
      </c:bar3DChart>
      <c:catAx>
        <c:axId val="126995968"/>
        <c:scaling>
          <c:orientation val="minMax"/>
        </c:scaling>
        <c:delete val="1"/>
        <c:axPos val="b"/>
        <c:majorTickMark val="out"/>
        <c:minorTickMark val="none"/>
        <c:tickLblPos val="nextTo"/>
        <c:crossAx val="202331200"/>
        <c:crosses val="autoZero"/>
        <c:auto val="1"/>
        <c:lblAlgn val="ctr"/>
        <c:lblOffset val="100"/>
        <c:noMultiLvlLbl val="0"/>
      </c:catAx>
      <c:valAx>
        <c:axId val="20233120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269959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26395439427214"/>
          <c:y val="2.3664991666142726E-4"/>
          <c:w val="0.85220170967934816"/>
          <c:h val="0.851503006568623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 Mensal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Total Quadrimestral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13779137.9</c:v>
                </c:pt>
                <c:pt idx="1">
                  <c:v>4540379.21</c:v>
                </c:pt>
                <c:pt idx="2">
                  <c:v>6647992.1799999997</c:v>
                </c:pt>
                <c:pt idx="3">
                  <c:v>6473604.5999999996</c:v>
                </c:pt>
                <c:pt idx="4">
                  <c:v>31441113.890000001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305216"/>
        <c:axId val="202333504"/>
        <c:axId val="0"/>
      </c:bar3DChart>
      <c:catAx>
        <c:axId val="127305216"/>
        <c:scaling>
          <c:orientation val="minMax"/>
        </c:scaling>
        <c:delete val="1"/>
        <c:axPos val="b"/>
        <c:majorGridlines/>
        <c:minorGridlines/>
        <c:majorTickMark val="out"/>
        <c:minorTickMark val="none"/>
        <c:tickLblPos val="nextTo"/>
        <c:crossAx val="202333504"/>
        <c:crosses val="autoZero"/>
        <c:auto val="1"/>
        <c:lblAlgn val="ctr"/>
        <c:lblOffset val="100"/>
        <c:noMultiLvlLbl val="0"/>
      </c:catAx>
      <c:valAx>
        <c:axId val="202333504"/>
        <c:scaling>
          <c:orientation val="minMax"/>
        </c:scaling>
        <c:delete val="1"/>
        <c:axPos val="l"/>
        <c:maj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27305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35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15649054866919"/>
          <c:y val="0.20628343338607333"/>
          <c:w val="0.80408199275710723"/>
          <c:h val="0.561262988658986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Prefeitura</c:v>
                </c:pt>
              </c:strCache>
            </c:strRef>
          </c:cat>
          <c:val>
            <c:numRef>
              <c:f>Plan1!$B$2</c:f>
              <c:numCache>
                <c:formatCode>_-"R$"\ * #,##0.00_-;\-"R$"\ * #,##0.00_-;_-"R$"\ * "-"??_-;_-@_-</c:formatCode>
                <c:ptCount val="1"/>
                <c:pt idx="0">
                  <c:v>2261185.38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686144"/>
        <c:axId val="189541760"/>
        <c:axId val="0"/>
      </c:bar3DChart>
      <c:catAx>
        <c:axId val="1276861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pt-BR" sz="1600" b="0" dirty="0" smtClean="0"/>
                  <a:t>Artigo</a:t>
                </a:r>
                <a:r>
                  <a:rPr lang="pt-BR" sz="1600" b="0" baseline="0" dirty="0" smtClean="0"/>
                  <a:t> 96, § 1° e 2° da Lei n° 4643/07.</a:t>
                </a:r>
                <a:endParaRPr lang="pt-BR" sz="1600" b="0" dirty="0"/>
              </a:p>
            </c:rich>
          </c:tx>
          <c:layout>
            <c:manualLayout>
              <c:xMode val="edge"/>
              <c:yMode val="edge"/>
              <c:x val="0.33528569187924029"/>
              <c:y val="0.94218506372855126"/>
            </c:manualLayout>
          </c:layout>
          <c:overlay val="0"/>
        </c:title>
        <c:majorTickMark val="out"/>
        <c:minorTickMark val="none"/>
        <c:tickLblPos val="nextTo"/>
        <c:crossAx val="189541760"/>
        <c:crosses val="autoZero"/>
        <c:auto val="1"/>
        <c:lblAlgn val="ctr"/>
        <c:lblOffset val="100"/>
        <c:noMultiLvlLbl val="0"/>
      </c:catAx>
      <c:valAx>
        <c:axId val="18954176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276861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01393652071445"/>
          <c:y val="2.4557749560878608E-2"/>
          <c:w val="0.84975781379482429"/>
          <c:h val="0.703379828401626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1843456.47</c:v>
                </c:pt>
                <c:pt idx="1">
                  <c:v>1871821.11</c:v>
                </c:pt>
                <c:pt idx="2">
                  <c:v>1917589.56</c:v>
                </c:pt>
                <c:pt idx="3">
                  <c:v>1934643.91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17703.54</c:v>
                </c:pt>
                <c:pt idx="1">
                  <c:v>17703.54</c:v>
                </c:pt>
                <c:pt idx="2">
                  <c:v>21347.42</c:v>
                </c:pt>
                <c:pt idx="3">
                  <c:v>21347.42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8265.6</c:v>
                </c:pt>
                <c:pt idx="1">
                  <c:v>8488.2000000000007</c:v>
                </c:pt>
                <c:pt idx="2">
                  <c:v>7534.2</c:v>
                </c:pt>
                <c:pt idx="3">
                  <c:v>7534.2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1869425.61</c:v>
                </c:pt>
                <c:pt idx="1">
                  <c:v>1898012.85</c:v>
                </c:pt>
                <c:pt idx="2">
                  <c:v>1946471.18</c:v>
                </c:pt>
                <c:pt idx="3">
                  <c:v>1963525.5299999998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6422016"/>
        <c:axId val="135350528"/>
        <c:axId val="0"/>
      </c:bar3DChart>
      <c:catAx>
        <c:axId val="246422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35350528"/>
        <c:crosses val="autoZero"/>
        <c:auto val="1"/>
        <c:lblAlgn val="ctr"/>
        <c:lblOffset val="100"/>
        <c:noMultiLvlLbl val="0"/>
      </c:catAx>
      <c:valAx>
        <c:axId val="135350528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464220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331923.46999999997</c:v>
                </c:pt>
                <c:pt idx="1">
                  <c:v>330509.39</c:v>
                </c:pt>
                <c:pt idx="2">
                  <c:v>336868.47</c:v>
                </c:pt>
                <c:pt idx="3">
                  <c:v>342628.07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1169.08</c:v>
                </c:pt>
                <c:pt idx="1">
                  <c:v>1169.08</c:v>
                </c:pt>
                <c:pt idx="2">
                  <c:v>1169.08</c:v>
                </c:pt>
                <c:pt idx="3">
                  <c:v>1169.08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333092.55</c:v>
                </c:pt>
                <c:pt idx="1">
                  <c:v>331678.47000000003</c:v>
                </c:pt>
                <c:pt idx="2">
                  <c:v>338037.55</c:v>
                </c:pt>
                <c:pt idx="3">
                  <c:v>343797.15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6253056"/>
        <c:axId val="167336704"/>
        <c:axId val="0"/>
      </c:bar3DChart>
      <c:catAx>
        <c:axId val="246253056"/>
        <c:scaling>
          <c:orientation val="minMax"/>
        </c:scaling>
        <c:delete val="1"/>
        <c:axPos val="b"/>
        <c:majorTickMark val="out"/>
        <c:minorTickMark val="none"/>
        <c:tickLblPos val="nextTo"/>
        <c:crossAx val="167336704"/>
        <c:crosses val="autoZero"/>
        <c:auto val="1"/>
        <c:lblAlgn val="ctr"/>
        <c:lblOffset val="100"/>
        <c:noMultiLvlLbl val="0"/>
      </c:catAx>
      <c:valAx>
        <c:axId val="16733670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46253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0.04202</cdr:x>
      <cdr:y>0.09195</cdr:y>
    </cdr:from>
    <cdr:to>
      <cdr:x>0.94958</cdr:x>
      <cdr:y>0.17931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360040" y="576064"/>
          <a:ext cx="7776863" cy="5472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pt-BR" sz="1700" dirty="0" smtClean="0"/>
            <a:t>Multas e Juros Sobre Contribuições Repassadas com Atrasos</a:t>
          </a:r>
          <a:endParaRPr lang="pt-BR" sz="17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880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28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206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968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436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14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87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87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935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76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635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594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35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406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4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370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10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73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986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61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72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05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27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67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87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04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6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26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72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05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64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60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  <a:t>28/05/2018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2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WordPictureWatermark1529545" descr="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192000" cy="618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6429" y="2924944"/>
            <a:ext cx="7772400" cy="1470025"/>
          </a:xfrm>
        </p:spPr>
        <p:txBody>
          <a:bodyPr/>
          <a:lstStyle/>
          <a:p>
            <a:r>
              <a:rPr lang="pt-BR" b="1" dirty="0" smtClean="0"/>
              <a:t>Prestação de Contas</a:t>
            </a:r>
            <a:br>
              <a:rPr lang="pt-BR" b="1" dirty="0" smtClean="0"/>
            </a:br>
            <a:r>
              <a:rPr lang="pt-BR" b="1" dirty="0" smtClean="0"/>
              <a:t>1° Quadrimestre</a:t>
            </a:r>
            <a:endParaRPr lang="pt-BR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52453" y="5661248"/>
            <a:ext cx="6400800" cy="694928"/>
          </a:xfrm>
        </p:spPr>
        <p:txBody>
          <a:bodyPr/>
          <a:lstStyle/>
          <a:p>
            <a:r>
              <a:rPr lang="pt-BR" dirty="0" smtClean="0"/>
              <a:t> 2018</a:t>
            </a:r>
            <a:endParaRPr lang="pt-BR" dirty="0"/>
          </a:p>
        </p:txBody>
      </p:sp>
      <p:pic>
        <p:nvPicPr>
          <p:cNvPr id="6" name="Figura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29" y="473549"/>
            <a:ext cx="7632848" cy="152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Folha Pensões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05379"/>
              </p:ext>
            </p:extLst>
          </p:nvPr>
        </p:nvGraphicFramePr>
        <p:xfrm>
          <a:off x="179512" y="980728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05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Folha Auxílios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721041"/>
              </p:ext>
            </p:extLst>
          </p:nvPr>
        </p:nvGraphicFramePr>
        <p:xfrm>
          <a:off x="0" y="908720"/>
          <a:ext cx="90216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85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825318"/>
              </p:ext>
            </p:extLst>
          </p:nvPr>
        </p:nvGraphicFramePr>
        <p:xfrm>
          <a:off x="386254" y="1196752"/>
          <a:ext cx="8435280" cy="5160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/>
              <a:t>Salário Família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5588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Sentenças Judiciais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82420"/>
              </p:ext>
            </p:extLst>
          </p:nvPr>
        </p:nvGraphicFramePr>
        <p:xfrm>
          <a:off x="251520" y="980728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86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Acordos Administrativos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030273"/>
              </p:ext>
            </p:extLst>
          </p:nvPr>
        </p:nvGraphicFramePr>
        <p:xfrm>
          <a:off x="251520" y="980728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9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Despesas Administrativas IPREM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813576"/>
              </p:ext>
            </p:extLst>
          </p:nvPr>
        </p:nvGraphicFramePr>
        <p:xfrm>
          <a:off x="107504" y="1052735"/>
          <a:ext cx="8784976" cy="5065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74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Tarifas Bancárias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21569"/>
              </p:ext>
            </p:extLst>
          </p:nvPr>
        </p:nvGraphicFramePr>
        <p:xfrm>
          <a:off x="179512" y="836712"/>
          <a:ext cx="865130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79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Total Geral das Despesas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760845"/>
              </p:ext>
            </p:extLst>
          </p:nvPr>
        </p:nvGraphicFramePr>
        <p:xfrm>
          <a:off x="179512" y="908720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00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Resultado Quadrimestral</a:t>
            </a:r>
            <a:endParaRPr lang="pt-BR" sz="32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714720"/>
              </p:ext>
            </p:extLst>
          </p:nvPr>
        </p:nvGraphicFramePr>
        <p:xfrm>
          <a:off x="323528" y="980728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230728" y="6480504"/>
            <a:ext cx="109517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500" dirty="0" smtClean="0">
                <a:latin typeface="Arial" pitchFamily="34" charset="0"/>
                <a:cs typeface="Arial" pitchFamily="34" charset="0"/>
              </a:rPr>
              <a:t>CVM 3922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5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WordPictureWatermark1529545" descr="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192000" cy="618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Figura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29" y="473549"/>
            <a:ext cx="7632848" cy="152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38053" y="3449851"/>
            <a:ext cx="8229600" cy="778098"/>
          </a:xfrm>
        </p:spPr>
        <p:txBody>
          <a:bodyPr>
            <a:normAutofit/>
          </a:bodyPr>
          <a:lstStyle/>
          <a:p>
            <a:r>
              <a:rPr lang="pt-BR" sz="4000" dirty="0" smtClean="0"/>
              <a:t>Obrigada!</a:t>
            </a:r>
            <a:endParaRPr lang="pt-BR" sz="4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6366329" y="5318766"/>
            <a:ext cx="22296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Patrícia Andrade</a:t>
            </a:r>
          </a:p>
          <a:p>
            <a:pPr algn="ctr"/>
            <a:r>
              <a:rPr lang="pt-BR" dirty="0" smtClean="0"/>
              <a:t>CRC/MG 112.430/O-8</a:t>
            </a:r>
          </a:p>
          <a:p>
            <a:pPr algn="ctr"/>
            <a:r>
              <a:rPr lang="pt-BR" dirty="0" smtClean="0"/>
              <a:t>Contadora 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07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/>
              <a:t>Patronal</a:t>
            </a:r>
            <a:endParaRPr lang="pt-BR" sz="3200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391040"/>
              </p:ext>
            </p:extLst>
          </p:nvPr>
        </p:nvGraphicFramePr>
        <p:xfrm>
          <a:off x="-180528" y="692696"/>
          <a:ext cx="9433048" cy="594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21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635670"/>
          </a:xfrm>
        </p:spPr>
        <p:txBody>
          <a:bodyPr/>
          <a:lstStyle/>
          <a:p>
            <a:pPr algn="ctr"/>
            <a:r>
              <a:rPr lang="pt-BR" sz="3200" dirty="0" smtClean="0"/>
              <a:t>Servidor Ativo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7499"/>
              </p:ext>
            </p:extLst>
          </p:nvPr>
        </p:nvGraphicFramePr>
        <p:xfrm>
          <a:off x="-8582" y="980728"/>
          <a:ext cx="950505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54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Servidor Inativo e Pensionista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985424"/>
              </p:ext>
            </p:extLst>
          </p:nvPr>
        </p:nvGraphicFramePr>
        <p:xfrm>
          <a:off x="179512" y="1124744"/>
          <a:ext cx="87849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21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520692"/>
              </p:ext>
            </p:extLst>
          </p:nvPr>
        </p:nvGraphicFramePr>
        <p:xfrm>
          <a:off x="-324544" y="980728"/>
          <a:ext cx="95770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579334" y="260648"/>
            <a:ext cx="8291264" cy="6356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dirty="0" smtClean="0"/>
              <a:t>Aplicações Financeiras</a:t>
            </a:r>
            <a:endParaRPr lang="pt-BR" sz="32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23928" y="6340678"/>
            <a:ext cx="2016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Fundos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Il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íquidos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Outras Receitas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723527"/>
              </p:ext>
            </p:extLst>
          </p:nvPr>
        </p:nvGraphicFramePr>
        <p:xfrm>
          <a:off x="-684584" y="908720"/>
          <a:ext cx="9937104" cy="554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257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Total Geral das Receitas Recebidas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760863"/>
              </p:ext>
            </p:extLst>
          </p:nvPr>
        </p:nvGraphicFramePr>
        <p:xfrm>
          <a:off x="0" y="1124744"/>
          <a:ext cx="8964488" cy="5184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779912" y="6418168"/>
            <a:ext cx="20162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Efeito 13° Salário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271" y="119367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Receitas a Receber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532687"/>
              </p:ext>
            </p:extLst>
          </p:nvPr>
        </p:nvGraphicFramePr>
        <p:xfrm>
          <a:off x="395536" y="188640"/>
          <a:ext cx="856895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5896" y="6485245"/>
            <a:ext cx="260208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 smtClean="0">
                <a:latin typeface="Arial" pitchFamily="34" charset="0"/>
                <a:cs typeface="Arial" pitchFamily="34" charset="0"/>
              </a:rPr>
              <a:t>Plano de Recuperação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Folha Aposentadorias</a:t>
            </a:r>
            <a:endParaRPr lang="pt-BR" sz="3200" b="1" dirty="0"/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75948"/>
              </p:ext>
            </p:extLst>
          </p:nvPr>
        </p:nvGraphicFramePr>
        <p:xfrm>
          <a:off x="179512" y="836712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9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107</Words>
  <Application>Microsoft Office PowerPoint</Application>
  <PresentationFormat>Apresentação na tela (4:3)</PresentationFormat>
  <Paragraphs>48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Prestação de Contas 1° Quadrimestre</vt:lpstr>
      <vt:lpstr>Patronal</vt:lpstr>
      <vt:lpstr>Servidor Ativo</vt:lpstr>
      <vt:lpstr>Servidor Inativo e Pensionista</vt:lpstr>
      <vt:lpstr>Apresentação do PowerPoint</vt:lpstr>
      <vt:lpstr>Outras Receitas</vt:lpstr>
      <vt:lpstr>Total Geral das Receitas Recebidas</vt:lpstr>
      <vt:lpstr>Receitas a Receber</vt:lpstr>
      <vt:lpstr>Folha Aposentadorias</vt:lpstr>
      <vt:lpstr>Folha Pensões</vt:lpstr>
      <vt:lpstr>Folha Auxílios</vt:lpstr>
      <vt:lpstr>Apresentação do PowerPoint</vt:lpstr>
      <vt:lpstr>Sentenças Judiciais</vt:lpstr>
      <vt:lpstr>Acordos Administrativos</vt:lpstr>
      <vt:lpstr>Despesas Administrativas IPREM</vt:lpstr>
      <vt:lpstr>Tarifas Bancárias</vt:lpstr>
      <vt:lpstr>Total Geral das Despesas</vt:lpstr>
      <vt:lpstr>Resultado Quadrimestral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contabilidade</cp:lastModifiedBy>
  <cp:revision>125</cp:revision>
  <cp:lastPrinted>2017-09-27T19:26:41Z</cp:lastPrinted>
  <dcterms:created xsi:type="dcterms:W3CDTF">2017-09-25T20:25:05Z</dcterms:created>
  <dcterms:modified xsi:type="dcterms:W3CDTF">2018-05-28T20:49:56Z</dcterms:modified>
</cp:coreProperties>
</file>